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5" r:id="rId4"/>
    <p:sldId id="266" r:id="rId5"/>
    <p:sldId id="257" r:id="rId6"/>
    <p:sldId id="275" r:id="rId7"/>
    <p:sldId id="274" r:id="rId8"/>
    <p:sldId id="267" r:id="rId9"/>
    <p:sldId id="270" r:id="rId10"/>
    <p:sldId id="262" r:id="rId11"/>
    <p:sldId id="271" r:id="rId12"/>
    <p:sldId id="259" r:id="rId13"/>
    <p:sldId id="280" r:id="rId14"/>
    <p:sldId id="283" r:id="rId15"/>
    <p:sldId id="317" r:id="rId16"/>
    <p:sldId id="263" r:id="rId17"/>
    <p:sldId id="276" r:id="rId18"/>
    <p:sldId id="264" r:id="rId19"/>
    <p:sldId id="316" r:id="rId20"/>
    <p:sldId id="315" r:id="rId21"/>
    <p:sldId id="318" r:id="rId22"/>
    <p:sldId id="260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Organisation des trois années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Feuil1!$A$3</c:f>
              <c:strCache>
                <c:ptCount val="1"/>
                <c:pt idx="0">
                  <c:v>Université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Feuil1!$B$3:$D$3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F-4DD5-B78E-1A2649A0642C}"/>
            </c:ext>
          </c:extLst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Lycée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Feuil1!$B$4:$D$4</c:f>
              <c:numCache>
                <c:formatCode>General</c:formatCode>
                <c:ptCount val="3"/>
                <c:pt idx="0">
                  <c:v>75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F-4DD5-B78E-1A2649A0642C}"/>
            </c:ext>
          </c:extLst>
        </c:ser>
        <c:ser>
          <c:idx val="2"/>
          <c:order val="2"/>
          <c:tx>
            <c:strRef>
              <c:f>Feuil1!$A$5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Feuil1!$B$5:$D$5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2F-4DD5-B78E-1A2649A06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8347168"/>
        <c:axId val="1998346080"/>
      </c:barChart>
      <c:catAx>
        <c:axId val="199834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8346080"/>
        <c:crosses val="autoZero"/>
        <c:auto val="1"/>
        <c:lblAlgn val="ctr"/>
        <c:lblOffset val="100"/>
        <c:noMultiLvlLbl val="0"/>
      </c:catAx>
      <c:valAx>
        <c:axId val="199834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834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11A33-1CA3-401B-BDA1-0C62D3116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AC26F8-8A41-47C6-B956-5D1BCD24C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D90A81-8457-478F-8A4D-2F1918DA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FB5-2760-427E-861B-AB6F20A4931B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5F4D2B-CE01-43E0-9CA9-BCC9C447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E7B5B0-C040-4E5C-82CF-A05656BF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2A1A-1AC3-4A7C-A0F6-37AD4FBA8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7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418C1-5A7C-4AB4-B4A3-ABE7A45D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44BCE9-9DAD-4232-8EA1-01889FAAF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D0929-9717-4FE5-B4FD-9978B008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FB5-2760-427E-861B-AB6F20A4931B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D9DEA-95BC-4A59-A98D-D4CDBCB3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29D51F-4997-4662-A016-7BE91B7F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2A1A-1AC3-4A7C-A0F6-37AD4FBA8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97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0DE5EC-9C82-4B9D-A544-244B7CCCF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761725-A6CF-4FC8-AE47-1C0639191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EC528B-EED6-4EA9-B206-F8CC317E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FB5-2760-427E-861B-AB6F20A4931B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7035C1-6BF5-4644-B3AC-C8B6DC20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71C503-209E-4732-9061-A8955528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2A1A-1AC3-4A7C-A0F6-37AD4FBA8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42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97C77-BD13-4C6A-9B21-5F0C1586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0D6E4A-CA91-4E46-8D46-4B4DC8368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44DF0B-B0F1-45ED-9DF7-85ECC64F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FB5-2760-427E-861B-AB6F20A4931B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AF73BE-E8E2-4BAA-9E25-235138CE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B5DAEF-2F21-4A8B-A953-C84913D8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2A1A-1AC3-4A7C-A0F6-37AD4FBA8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35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E0447-83CB-4CD6-8E5F-4B41BDBF8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AC89E5-CE1B-47E9-8C53-F0B15CAE0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7650B2-8B01-4EDC-B62A-2BE07122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FB5-2760-427E-861B-AB6F20A4931B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06C0F1-DA70-4F08-8931-1FEAAD5D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B8D1E6-0FB2-4CF1-9BA1-BBCFB97E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2A1A-1AC3-4A7C-A0F6-37AD4FBA8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73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DB93D-D906-4488-8A4B-F447AE08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A27640-4603-431B-A1BD-8393A041B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856131-D9A6-4834-8DBB-1694D0266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AC5E75-309D-4D72-9FA9-167123BA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FB5-2760-427E-861B-AB6F20A4931B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5D34FE-79B4-4D5C-B041-084ACB4F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51AF22-07A3-42AF-B7B4-FBC16A3C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2A1A-1AC3-4A7C-A0F6-37AD4FBA8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35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3F1CA-DC6A-4232-AAF1-CD4CE31C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A05DBC-99BA-4830-8E7A-A4F59658E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FD473E-55E3-4A41-91E9-187B408D8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B9CEE3-0AE4-4549-BD35-C268E702E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067901-900A-4107-A27D-A9F4714DB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70096B-1953-4139-B1BC-D35C0767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FB5-2760-427E-861B-AB6F20A4931B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49AA3E-DA9D-46E0-B4E3-F435F1B9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FD106A-CC8D-43A3-9A0C-3AE0C896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2A1A-1AC3-4A7C-A0F6-37AD4FBA8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63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469A93-B32F-426D-A23C-B363A632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8FA6C5-98BF-439E-AB39-684BA757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FB5-2760-427E-861B-AB6F20A4931B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13D6C5-5BF0-404D-B21A-5970F278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9F83B2-53F4-4D29-8DEC-12CD6013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2A1A-1AC3-4A7C-A0F6-37AD4FBA8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5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B8AAFF-DFEF-4999-B3A5-A3BFAD05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FB5-2760-427E-861B-AB6F20A4931B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DB9D2A-C6B7-406B-AB2C-B1621B49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B8A3AE-123A-4B61-9845-185EC7B1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2A1A-1AC3-4A7C-A0F6-37AD4FBA8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95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15094-BADC-431E-BC43-571CD694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A53C52-7B2C-4E0D-8EB2-D4FB8C27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B86323-824A-4502-B433-1D53A5FF6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EE594E-8E13-45D8-B866-3DF5EF058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FB5-2760-427E-861B-AB6F20A4931B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6AE5E5-AB3E-4150-919E-7F4A1CD5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5C342D-EB87-4AAB-B957-38858CCB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2A1A-1AC3-4A7C-A0F6-37AD4FBA8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8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2B73B-55EF-47BC-BDF2-4A67A4063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589099-D009-47E6-86BB-80FF9FCE0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06AE8C-4CE0-4A09-9F37-63DCF845B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353D04-0C4D-4D61-B871-6AED2F33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FB5-2760-427E-861B-AB6F20A4931B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724D70-131F-476F-8E4A-4E5E0C46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01FEBB-CA10-498B-8DA6-045D6385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2A1A-1AC3-4A7C-A0F6-37AD4FBA8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13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EEDD1F-01C3-408D-BE11-338AC36F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B84928-B404-447B-8113-3573B089B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ACB809-FD35-48B1-99EE-C82A96021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0FB5-2760-427E-861B-AB6F20A4931B}" type="datetimeFigureOut">
              <a:rPr lang="fr-FR" smtClean="0"/>
              <a:t>10/09/2022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D74F43-EF13-4FD8-B816-769856D0E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322E55-6FDA-451D-ADB2-30A068E98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2A1A-1AC3-4A7C-A0F6-37AD4FBA88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86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google.com/search?q=CIO+avon&amp;sxsrf=ALiCzsY7J0Yr8CUv2fxrHmIsaHC5jJzCwg%3A1662394328254&amp;source=hp&amp;ei=2B8WY_3sDKaNlwSo0pzACg&amp;iflsig=AJiK0e8AAAAAYxYt6ODWDvxxtPiTMH4OyCoTGCl9BtSr&amp;ved=0ahUKEwj9uKO7hf75AhWmxoUKHSgpB6gQ4dUDCAc&amp;uact=5&amp;oq=CIO+avon&amp;gs_lcp=Cgdnd3Mtd2l6EAMyCwguEIAEEMcBEK8BMgIIJjoECCMQJzoLCAAQgAQQsQMQgwE6EQguEIAEELEDEIMBEMcBENEDOggIABCxAxCDAToICC4QsQMQgwE6BQgAEIAEOggIABCABBCxAzoLCC4QgAQQsQMQgwE6CAguEIAEELEDOg4ILhCxAxCDARDHARCvAToGCAAQHhAWOggIABAeEBYQClAAWPMYYMIeaABwAHgAgAFviAHJBZIBAzYuMpgBAKABAbgBAw&amp;sclient=gws-wiz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yceefrancois1.fcpe@gmail.com" TargetMode="External"/><Relationship Id="rId2" Type="http://schemas.openxmlformats.org/officeDocument/2006/relationships/hyperlink" Target="mailto:lycee@aape-csif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mailto:peep.francois1@gmail.co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A0EBA7-A1B5-4C56-A748-A932B8F67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931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Accueil des parents de première</a:t>
            </a:r>
            <a:br>
              <a:rPr lang="fr-FR" dirty="0"/>
            </a:br>
            <a:r>
              <a:rPr lang="fr-FR" sz="4900" i="1" dirty="0"/>
              <a:t>une année déterminante pour anticiper</a:t>
            </a:r>
            <a:endParaRPr lang="fr-FR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991592-6514-45E4-BF52-9C0EBCE2A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80105"/>
            <a:ext cx="9144000" cy="1655762"/>
          </a:xfrm>
        </p:spPr>
        <p:txBody>
          <a:bodyPr/>
          <a:lstStyle/>
          <a:p>
            <a:r>
              <a:rPr lang="fr-FR" dirty="0"/>
              <a:t>Samedi 10 septembre 2022</a:t>
            </a:r>
          </a:p>
          <a:p>
            <a:r>
              <a:rPr lang="fr-FR" dirty="0"/>
              <a:t>à 9 heures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B6D03F-79DE-4087-9AAF-AEDFBA9AB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221143"/>
            <a:ext cx="32893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0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3A1A4CE-6383-4E10-B152-83DD373A7395}"/>
              </a:ext>
            </a:extLst>
          </p:cNvPr>
          <p:cNvCxnSpPr>
            <a:cxnSpLocks/>
          </p:cNvCxnSpPr>
          <p:nvPr/>
        </p:nvCxnSpPr>
        <p:spPr>
          <a:xfrm>
            <a:off x="1628296" y="1634603"/>
            <a:ext cx="835292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2D1964A1-5E9D-44C2-B5EC-2690B72FBF51}"/>
              </a:ext>
            </a:extLst>
          </p:cNvPr>
          <p:cNvCxnSpPr>
            <a:cxnSpLocks/>
          </p:cNvCxnSpPr>
          <p:nvPr/>
        </p:nvCxnSpPr>
        <p:spPr>
          <a:xfrm>
            <a:off x="1628296" y="2986390"/>
            <a:ext cx="835292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1981201" y="292101"/>
            <a:ext cx="46196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Les études supérieures</a:t>
            </a:r>
          </a:p>
        </p:txBody>
      </p:sp>
      <p:sp>
        <p:nvSpPr>
          <p:cNvPr id="7171" name="Oval 5"/>
          <p:cNvSpPr>
            <a:spLocks noChangeArrowheads="1"/>
          </p:cNvSpPr>
          <p:nvPr/>
        </p:nvSpPr>
        <p:spPr bwMode="auto">
          <a:xfrm>
            <a:off x="5591176" y="4724401"/>
            <a:ext cx="936625" cy="936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Comic Sans MS" pitchFamily="66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BUT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172" name="Oval 6"/>
          <p:cNvSpPr>
            <a:spLocks noChangeArrowheads="1"/>
          </p:cNvSpPr>
          <p:nvPr/>
        </p:nvSpPr>
        <p:spPr bwMode="auto">
          <a:xfrm>
            <a:off x="5591176" y="3716339"/>
            <a:ext cx="936625" cy="936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Comic Sans MS" pitchFamily="66" charset="0"/>
              </a:rPr>
              <a:t>BUT</a:t>
            </a:r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1829730" y="3739383"/>
            <a:ext cx="1152524" cy="19122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Comic Sans MS" pitchFamily="66" charset="0"/>
              </a:rPr>
              <a:t>DNMADE</a:t>
            </a:r>
          </a:p>
        </p:txBody>
      </p:sp>
      <p:sp>
        <p:nvSpPr>
          <p:cNvPr id="7174" name="Oval 8"/>
          <p:cNvSpPr>
            <a:spLocks noChangeArrowheads="1"/>
          </p:cNvSpPr>
          <p:nvPr/>
        </p:nvSpPr>
        <p:spPr bwMode="auto">
          <a:xfrm>
            <a:off x="1834803" y="1446731"/>
            <a:ext cx="1152525" cy="2232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Comic Sans MS" pitchFamily="66" charset="0"/>
              </a:rPr>
              <a:t>Écoles</a:t>
            </a:r>
          </a:p>
          <a:p>
            <a:pPr algn="ctr"/>
            <a:r>
              <a:rPr lang="fr-FR" dirty="0">
                <a:latin typeface="Comic Sans MS" pitchFamily="66" charset="0"/>
              </a:rPr>
              <a:t>Art</a:t>
            </a:r>
          </a:p>
          <a:p>
            <a:pPr algn="ctr"/>
            <a:r>
              <a:rPr lang="fr-FR" dirty="0">
                <a:latin typeface="Comic Sans MS" pitchFamily="66" charset="0"/>
              </a:rPr>
              <a:t>Archi.</a:t>
            </a:r>
          </a:p>
        </p:txBody>
      </p:sp>
      <p:sp>
        <p:nvSpPr>
          <p:cNvPr id="7175" name="Oval 9"/>
          <p:cNvSpPr>
            <a:spLocks noChangeArrowheads="1"/>
          </p:cNvSpPr>
          <p:nvPr/>
        </p:nvSpPr>
        <p:spPr bwMode="auto">
          <a:xfrm>
            <a:off x="3246342" y="4724617"/>
            <a:ext cx="936104" cy="936899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Comic Sans MS" pitchFamily="66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CPGE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176" name="Oval 10"/>
          <p:cNvSpPr>
            <a:spLocks noChangeArrowheads="1"/>
          </p:cNvSpPr>
          <p:nvPr/>
        </p:nvSpPr>
        <p:spPr bwMode="auto">
          <a:xfrm>
            <a:off x="3226850" y="3716339"/>
            <a:ext cx="936650" cy="936253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Comic Sans MS" pitchFamily="66" charset="0"/>
              </a:rPr>
              <a:t>CPGE</a:t>
            </a: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4440238" y="4724401"/>
            <a:ext cx="863600" cy="93662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Comic Sans MS" pitchFamily="66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4440238" y="3716339"/>
            <a:ext cx="863600" cy="93662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Comic Sans MS" pitchFamily="66" charset="0"/>
              </a:rPr>
              <a:t>STS</a:t>
            </a:r>
          </a:p>
        </p:txBody>
      </p:sp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9549799" y="3134764"/>
            <a:ext cx="719138" cy="25262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latin typeface="Comic Sans MS" pitchFamily="66" charset="0"/>
              </a:rPr>
              <a:t>IFSI</a:t>
            </a:r>
          </a:p>
          <a:p>
            <a:pPr algn="ctr"/>
            <a:r>
              <a:rPr lang="fr-FR">
                <a:latin typeface="Comic Sans MS" pitchFamily="66" charset="0"/>
              </a:rPr>
              <a:t>IRTS</a:t>
            </a:r>
          </a:p>
          <a:p>
            <a:pPr algn="ctr"/>
            <a:endParaRPr lang="fr-FR">
              <a:latin typeface="Comic Sans MS" pitchFamily="66" charset="0"/>
            </a:endParaRPr>
          </a:p>
        </p:txBody>
      </p:sp>
      <p:sp>
        <p:nvSpPr>
          <p:cNvPr id="7180" name="Rectangle 14"/>
          <p:cNvSpPr>
            <a:spLocks noChangeArrowheads="1"/>
          </p:cNvSpPr>
          <p:nvPr/>
        </p:nvSpPr>
        <p:spPr bwMode="auto">
          <a:xfrm>
            <a:off x="6888164" y="3068639"/>
            <a:ext cx="1368425" cy="259238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Comic Sans MS" pitchFamily="66" charset="0"/>
              </a:rPr>
              <a:t>Licence</a:t>
            </a:r>
          </a:p>
          <a:p>
            <a:pPr algn="ctr"/>
            <a:r>
              <a:rPr lang="fr-FR" dirty="0">
                <a:latin typeface="Comic Sans MS" pitchFamily="66" charset="0"/>
              </a:rPr>
              <a:t>dont L.AS</a:t>
            </a:r>
          </a:p>
        </p:txBody>
      </p:sp>
      <p:sp>
        <p:nvSpPr>
          <p:cNvPr id="7181" name="Rectangle 15"/>
          <p:cNvSpPr>
            <a:spLocks noChangeArrowheads="1"/>
          </p:cNvSpPr>
          <p:nvPr/>
        </p:nvSpPr>
        <p:spPr bwMode="auto">
          <a:xfrm>
            <a:off x="6888164" y="1700809"/>
            <a:ext cx="1253405" cy="122495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Comic Sans MS" pitchFamily="66" charset="0"/>
              </a:rPr>
              <a:t>Master</a:t>
            </a:r>
          </a:p>
        </p:txBody>
      </p:sp>
      <p:sp>
        <p:nvSpPr>
          <p:cNvPr id="7182" name="Rectangle 16"/>
          <p:cNvSpPr>
            <a:spLocks noChangeArrowheads="1"/>
          </p:cNvSpPr>
          <p:nvPr/>
        </p:nvSpPr>
        <p:spPr bwMode="auto">
          <a:xfrm>
            <a:off x="7760619" y="5086777"/>
            <a:ext cx="1590993" cy="576262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Comic Sans MS" pitchFamily="66" charset="0"/>
              </a:rPr>
              <a:t>PASS</a:t>
            </a:r>
          </a:p>
        </p:txBody>
      </p:sp>
      <p:sp>
        <p:nvSpPr>
          <p:cNvPr id="7184" name="Oval 18"/>
          <p:cNvSpPr>
            <a:spLocks noChangeArrowheads="1"/>
          </p:cNvSpPr>
          <p:nvPr/>
        </p:nvSpPr>
        <p:spPr bwMode="auto">
          <a:xfrm>
            <a:off x="8124323" y="153693"/>
            <a:ext cx="1253405" cy="4909951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dirty="0">
                <a:latin typeface="Comic Sans MS" pitchFamily="66" charset="0"/>
              </a:rPr>
              <a:t>Médecine</a:t>
            </a:r>
          </a:p>
          <a:p>
            <a:pPr algn="ctr"/>
            <a:r>
              <a:rPr lang="fr-FR" sz="1600" dirty="0">
                <a:latin typeface="Comic Sans MS" pitchFamily="66" charset="0"/>
              </a:rPr>
              <a:t>Maïeutique</a:t>
            </a:r>
          </a:p>
          <a:p>
            <a:pPr algn="ctr"/>
            <a:r>
              <a:rPr lang="fr-FR" sz="1600" dirty="0">
                <a:latin typeface="Comic Sans MS" pitchFamily="66" charset="0"/>
              </a:rPr>
              <a:t>Odontologie</a:t>
            </a:r>
          </a:p>
          <a:p>
            <a:pPr algn="ctr"/>
            <a:r>
              <a:rPr lang="fr-FR" sz="1600" dirty="0">
                <a:latin typeface="Comic Sans MS" pitchFamily="66" charset="0"/>
              </a:rPr>
              <a:t>Pharmacie</a:t>
            </a:r>
          </a:p>
          <a:p>
            <a:pPr algn="ctr"/>
            <a:r>
              <a:rPr lang="fr-FR" sz="1600" dirty="0">
                <a:latin typeface="Comic Sans MS" pitchFamily="66" charset="0"/>
              </a:rPr>
              <a:t>Kiné.</a:t>
            </a:r>
          </a:p>
        </p:txBody>
      </p:sp>
      <p:sp>
        <p:nvSpPr>
          <p:cNvPr id="7185" name="Oval 19"/>
          <p:cNvSpPr>
            <a:spLocks noChangeArrowheads="1"/>
          </p:cNvSpPr>
          <p:nvPr/>
        </p:nvSpPr>
        <p:spPr bwMode="auto">
          <a:xfrm>
            <a:off x="7032104" y="188640"/>
            <a:ext cx="1079500" cy="1295400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dirty="0">
                <a:latin typeface="Comic Sans MS" pitchFamily="66" charset="0"/>
              </a:rPr>
              <a:t>Doctorat</a:t>
            </a:r>
          </a:p>
        </p:txBody>
      </p:sp>
      <p:sp>
        <p:nvSpPr>
          <p:cNvPr id="7186" name="Oval 20"/>
          <p:cNvSpPr>
            <a:spLocks noChangeArrowheads="1"/>
          </p:cNvSpPr>
          <p:nvPr/>
        </p:nvSpPr>
        <p:spPr bwMode="auto">
          <a:xfrm>
            <a:off x="3123705" y="1557614"/>
            <a:ext cx="1152525" cy="1944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dirty="0">
                <a:latin typeface="Comic Sans MS" pitchFamily="66" charset="0"/>
              </a:rPr>
              <a:t>Écoles</a:t>
            </a:r>
          </a:p>
          <a:p>
            <a:pPr algn="ctr"/>
            <a:r>
              <a:rPr lang="fr-FR" sz="1600" dirty="0">
                <a:latin typeface="Comic Sans MS" pitchFamily="66" charset="0"/>
              </a:rPr>
              <a:t>ingénieurs</a:t>
            </a:r>
          </a:p>
          <a:p>
            <a:pPr algn="ctr"/>
            <a:r>
              <a:rPr lang="fr-FR" sz="1600" dirty="0">
                <a:latin typeface="Comic Sans MS" pitchFamily="66" charset="0"/>
              </a:rPr>
              <a:t>Commerce</a:t>
            </a:r>
          </a:p>
          <a:p>
            <a:pPr algn="ctr"/>
            <a:r>
              <a:rPr lang="fr-FR" sz="1600" dirty="0">
                <a:latin typeface="Comic Sans MS" pitchFamily="66" charset="0"/>
              </a:rPr>
              <a:t>ENS</a:t>
            </a:r>
          </a:p>
        </p:txBody>
      </p:sp>
      <p:sp>
        <p:nvSpPr>
          <p:cNvPr id="7187" name="Rectangle 21"/>
          <p:cNvSpPr>
            <a:spLocks noChangeArrowheads="1"/>
          </p:cNvSpPr>
          <p:nvPr/>
        </p:nvSpPr>
        <p:spPr bwMode="auto">
          <a:xfrm>
            <a:off x="2927351" y="6237288"/>
            <a:ext cx="6048375" cy="43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latin typeface="Comic Sans MS" pitchFamily="66" charset="0"/>
              </a:rPr>
              <a:t>Après le bac</a:t>
            </a:r>
          </a:p>
        </p:txBody>
      </p:sp>
      <p:sp>
        <p:nvSpPr>
          <p:cNvPr id="279574" name="Text Box 22"/>
          <p:cNvSpPr txBox="1">
            <a:spLocks noChangeArrowheads="1"/>
          </p:cNvSpPr>
          <p:nvPr/>
        </p:nvSpPr>
        <p:spPr bwMode="auto">
          <a:xfrm>
            <a:off x="1528141" y="5809515"/>
            <a:ext cx="2016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« Grandes écoles »</a:t>
            </a:r>
          </a:p>
        </p:txBody>
      </p:sp>
      <p:sp>
        <p:nvSpPr>
          <p:cNvPr id="279575" name="Text Box 23"/>
          <p:cNvSpPr txBox="1">
            <a:spLocks noChangeArrowheads="1"/>
          </p:cNvSpPr>
          <p:nvPr/>
        </p:nvSpPr>
        <p:spPr bwMode="auto">
          <a:xfrm>
            <a:off x="3571081" y="5803153"/>
            <a:ext cx="1439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Lycée</a:t>
            </a:r>
          </a:p>
        </p:txBody>
      </p:sp>
      <p:sp>
        <p:nvSpPr>
          <p:cNvPr id="279576" name="Text Box 24"/>
          <p:cNvSpPr txBox="1">
            <a:spLocks noChangeArrowheads="1"/>
          </p:cNvSpPr>
          <p:nvPr/>
        </p:nvSpPr>
        <p:spPr bwMode="auto">
          <a:xfrm>
            <a:off x="5375276" y="5805488"/>
            <a:ext cx="1439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IUT</a:t>
            </a:r>
          </a:p>
        </p:txBody>
      </p:sp>
      <p:sp>
        <p:nvSpPr>
          <p:cNvPr id="279577" name="Text Box 25"/>
          <p:cNvSpPr txBox="1">
            <a:spLocks noChangeArrowheads="1"/>
          </p:cNvSpPr>
          <p:nvPr/>
        </p:nvSpPr>
        <p:spPr bwMode="auto">
          <a:xfrm>
            <a:off x="6672264" y="5805488"/>
            <a:ext cx="17287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Université</a:t>
            </a:r>
          </a:p>
        </p:txBody>
      </p:sp>
      <p:sp>
        <p:nvSpPr>
          <p:cNvPr id="279578" name="Text Box 26"/>
          <p:cNvSpPr txBox="1">
            <a:spLocks noChangeArrowheads="1"/>
          </p:cNvSpPr>
          <p:nvPr/>
        </p:nvSpPr>
        <p:spPr bwMode="auto">
          <a:xfrm>
            <a:off x="8146751" y="5809515"/>
            <a:ext cx="11525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Médical</a:t>
            </a:r>
          </a:p>
        </p:txBody>
      </p:sp>
      <p:sp>
        <p:nvSpPr>
          <p:cNvPr id="7193" name="AutoShape 27"/>
          <p:cNvSpPr>
            <a:spLocks noChangeArrowheads="1"/>
          </p:cNvSpPr>
          <p:nvPr/>
        </p:nvSpPr>
        <p:spPr bwMode="auto">
          <a:xfrm rot="20438563">
            <a:off x="4257799" y="1274964"/>
            <a:ext cx="2736850" cy="155582"/>
          </a:xfrm>
          <a:prstGeom prst="rightArrow">
            <a:avLst>
              <a:gd name="adj1" fmla="val 50000"/>
              <a:gd name="adj2" fmla="val 158456"/>
            </a:avLst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9581" name="Text Box 29"/>
          <p:cNvSpPr txBox="1">
            <a:spLocks noChangeArrowheads="1"/>
          </p:cNvSpPr>
          <p:nvPr/>
        </p:nvSpPr>
        <p:spPr bwMode="auto">
          <a:xfrm>
            <a:off x="9054313" y="5805488"/>
            <a:ext cx="17287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Médico-social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1C2E55-C0F4-4A45-BAAF-847C89434B10}"/>
              </a:ext>
            </a:extLst>
          </p:cNvPr>
          <p:cNvSpPr txBox="1"/>
          <p:nvPr/>
        </p:nvSpPr>
        <p:spPr>
          <a:xfrm>
            <a:off x="9987131" y="2805634"/>
            <a:ext cx="5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L3</a:t>
            </a:r>
          </a:p>
        </p:txBody>
      </p:sp>
      <p:sp>
        <p:nvSpPr>
          <p:cNvPr id="7194" name="AutoShape 28"/>
          <p:cNvSpPr>
            <a:spLocks noChangeArrowheads="1"/>
          </p:cNvSpPr>
          <p:nvPr/>
        </p:nvSpPr>
        <p:spPr bwMode="auto">
          <a:xfrm rot="20742444">
            <a:off x="5547660" y="3190946"/>
            <a:ext cx="1306157" cy="412141"/>
          </a:xfrm>
          <a:prstGeom prst="rightArrow">
            <a:avLst>
              <a:gd name="adj1" fmla="val 53904"/>
              <a:gd name="adj2" fmla="val 75092"/>
            </a:avLst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3C71E2A-A2DA-4940-B1E9-5F23917AFCE3}"/>
              </a:ext>
            </a:extLst>
          </p:cNvPr>
          <p:cNvSpPr txBox="1"/>
          <p:nvPr/>
        </p:nvSpPr>
        <p:spPr>
          <a:xfrm>
            <a:off x="9981256" y="1449937"/>
            <a:ext cx="58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M2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0335626-57D3-4B81-9400-504ACD0F5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75" y="261088"/>
            <a:ext cx="658742" cy="38148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E4EC9CF-141F-48FA-BA6C-CC4824F56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081" y="6165169"/>
            <a:ext cx="622328" cy="57603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121001-2ABA-47AB-9305-1DB889C855D3}"/>
              </a:ext>
            </a:extLst>
          </p:cNvPr>
          <p:cNvSpPr txBox="1"/>
          <p:nvPr/>
        </p:nvSpPr>
        <p:spPr>
          <a:xfrm rot="20798989">
            <a:off x="5591939" y="3288677"/>
            <a:ext cx="996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Licence pro.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9CA7BE-7EC1-469D-9826-0326C9872D88}"/>
              </a:ext>
            </a:extLst>
          </p:cNvPr>
          <p:cNvSpPr txBox="1"/>
          <p:nvPr/>
        </p:nvSpPr>
        <p:spPr>
          <a:xfrm>
            <a:off x="3297790" y="3447032"/>
            <a:ext cx="1253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Concours</a:t>
            </a:r>
          </a:p>
        </p:txBody>
      </p:sp>
      <p:sp>
        <p:nvSpPr>
          <p:cNvPr id="35" name="AutoShape 28">
            <a:extLst>
              <a:ext uri="{FF2B5EF4-FFF2-40B4-BE49-F238E27FC236}">
                <a16:creationId xmlns:a16="http://schemas.microsoft.com/office/drawing/2014/main" id="{C499801B-187E-4CD2-A961-72645EF19695}"/>
              </a:ext>
            </a:extLst>
          </p:cNvPr>
          <p:cNvSpPr>
            <a:spLocks noChangeArrowheads="1"/>
          </p:cNvSpPr>
          <p:nvPr/>
        </p:nvSpPr>
        <p:spPr bwMode="auto">
          <a:xfrm rot="11910309">
            <a:off x="8745375" y="3558221"/>
            <a:ext cx="1306157" cy="177174"/>
          </a:xfrm>
          <a:prstGeom prst="rightArrow">
            <a:avLst>
              <a:gd name="adj1" fmla="val 53904"/>
              <a:gd name="adj2" fmla="val 75092"/>
            </a:avLst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67808" y="274638"/>
            <a:ext cx="584299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dirty="0"/>
              <a:t>Chacun de ces choix est porteur de conséquences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dirty="0"/>
              <a:t>Cette formation nécessite-t-elle que l’étudiant(e) quitte le domicile familial ?</a:t>
            </a:r>
          </a:p>
          <a:p>
            <a:pPr eaLnBrk="1" hangingPunct="1">
              <a:defRPr/>
            </a:pPr>
            <a:r>
              <a:rPr lang="fr-FR" dirty="0"/>
              <a:t>Un hébergement est-il offert ? Peut-il accueillir tous les étudiant(e)s ?</a:t>
            </a:r>
          </a:p>
          <a:p>
            <a:pPr eaLnBrk="1" hangingPunct="1">
              <a:defRPr/>
            </a:pPr>
            <a:r>
              <a:rPr lang="fr-FR" dirty="0"/>
              <a:t>La formation est-elle gratuite ? Quels sont les frais ? Y-a-t ’il des frais au-delà du premier cycle ?</a:t>
            </a:r>
          </a:p>
          <a:p>
            <a:pPr eaLnBrk="1" hangingPunct="1">
              <a:defRPr/>
            </a:pPr>
            <a:r>
              <a:rPr lang="fr-FR" dirty="0"/>
              <a:t>Faut-il contracter un prêt ? Ai-je droit à une bourse ?</a:t>
            </a:r>
          </a:p>
          <a:p>
            <a:pPr eaLnBrk="1" hangingPunct="1">
              <a:defRPr/>
            </a:pPr>
            <a:r>
              <a:rPr lang="fr-FR" dirty="0"/>
              <a:t>Peut-on envisager une alternance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52627B-4C59-49AC-928E-EAE4E35F7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75" y="261088"/>
            <a:ext cx="1973739" cy="1143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653433-92A4-4A63-AE73-91DBCC315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5" y="5592763"/>
            <a:ext cx="11525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4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95800" y="274638"/>
            <a:ext cx="5915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Anticiper les échéances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dirty="0"/>
              <a:t>Profiter de l’année de première pour régler des problèmes qui risquent d’être ensuite relégués au second plan du fait du baccalauréat</a:t>
            </a:r>
          </a:p>
          <a:p>
            <a:pPr eaLnBrk="1" hangingPunct="1">
              <a:lnSpc>
                <a:spcPct val="90000"/>
              </a:lnSpc>
            </a:pPr>
            <a:endParaRPr lang="fr-FR" dirty="0"/>
          </a:p>
          <a:p>
            <a:pPr lvl="1" eaLnBrk="1" hangingPunct="1">
              <a:lnSpc>
                <a:spcPct val="90000"/>
              </a:lnSpc>
            </a:pPr>
            <a:r>
              <a:rPr lang="fr-FR" dirty="0"/>
              <a:t>travailler son orientation, visiter les établissements ou suivre leur actualité, comprendre l’organisation européenne LMD et ECTS</a:t>
            </a:r>
          </a:p>
          <a:p>
            <a:pPr lvl="1" eaLnBrk="1" hangingPunct="1">
              <a:lnSpc>
                <a:spcPct val="90000"/>
              </a:lnSpc>
            </a:pPr>
            <a:endParaRPr lang="fr-FR" dirty="0"/>
          </a:p>
          <a:p>
            <a:pPr lvl="1" eaLnBrk="1" hangingPunct="1">
              <a:lnSpc>
                <a:spcPct val="90000"/>
              </a:lnSpc>
            </a:pPr>
            <a:r>
              <a:rPr lang="fr-FR" dirty="0"/>
              <a:t>réfléchir aux conséquences matérielles de l’orientation (hébergement, transport, financement,…)</a:t>
            </a:r>
          </a:p>
          <a:p>
            <a:pPr lvl="1" eaLnBrk="1" hangingPunct="1">
              <a:lnSpc>
                <a:spcPct val="90000"/>
              </a:lnSpc>
            </a:pPr>
            <a:endParaRPr lang="fr-FR" dirty="0"/>
          </a:p>
          <a:p>
            <a:pPr lvl="1" eaLnBrk="1" hangingPunct="1">
              <a:lnSpc>
                <a:spcPct val="90000"/>
              </a:lnSpc>
            </a:pPr>
            <a:r>
              <a:rPr lang="fr-FR" dirty="0"/>
              <a:t>Commencer à s’informer sur le fonctionnement de </a:t>
            </a:r>
            <a:r>
              <a:rPr lang="fr-FR" dirty="0" err="1"/>
              <a:t>Parcoursup</a:t>
            </a:r>
            <a:r>
              <a:rPr lang="fr-FR" dirty="0"/>
              <a:t> (simulation possible).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443E47-DA03-440C-99B8-7F12A7129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75" y="261088"/>
            <a:ext cx="1973739" cy="1143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AE6ECB-A4A4-4667-93B1-E9EEDA112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5" y="5592763"/>
            <a:ext cx="1152525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4D5C5A-2DEC-4F30-B1CD-549F528E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3" y="274638"/>
            <a:ext cx="852321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Classes préparatoires aux grandes écoles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7D8624-65BF-44D6-BF7B-50DC3A2D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77" y="406893"/>
            <a:ext cx="1516979" cy="8784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B93EB34-B0B8-44A7-97D3-DFA7BAA5C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31" y="5516562"/>
            <a:ext cx="1152525" cy="106680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10F65132-5472-4C53-94EA-56203C8500A1}"/>
              </a:ext>
            </a:extLst>
          </p:cNvPr>
          <p:cNvGrpSpPr/>
          <p:nvPr/>
        </p:nvGrpSpPr>
        <p:grpSpPr>
          <a:xfrm>
            <a:off x="8597576" y="2893409"/>
            <a:ext cx="1533402" cy="920041"/>
            <a:chOff x="3373485" y="531889"/>
            <a:chExt cx="1533402" cy="92004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EE500C-7FB1-41BF-BB3E-9E1FD8BB05EA}"/>
                </a:ext>
              </a:extLst>
            </p:cNvPr>
            <p:cNvSpPr/>
            <p:nvPr/>
          </p:nvSpPr>
          <p:spPr>
            <a:xfrm>
              <a:off x="3373485" y="531889"/>
              <a:ext cx="1533402" cy="92004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66C4768-1E3D-4861-99A3-57CCDAEF88B0}"/>
                </a:ext>
              </a:extLst>
            </p:cNvPr>
            <p:cNvSpPr txBox="1"/>
            <p:nvPr/>
          </p:nvSpPr>
          <p:spPr>
            <a:xfrm>
              <a:off x="3373485" y="531889"/>
              <a:ext cx="1533402" cy="9200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dirty="0"/>
                <a:t>BCPST2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B514ABF-46D3-4A16-AF12-551757332701}"/>
              </a:ext>
            </a:extLst>
          </p:cNvPr>
          <p:cNvGrpSpPr/>
          <p:nvPr/>
        </p:nvGrpSpPr>
        <p:grpSpPr>
          <a:xfrm>
            <a:off x="8597576" y="4021498"/>
            <a:ext cx="1533402" cy="920041"/>
            <a:chOff x="3373485" y="531889"/>
            <a:chExt cx="1533402" cy="920041"/>
          </a:xfrm>
          <a:solidFill>
            <a:schemeClr val="accent6">
              <a:lumMod val="75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E34186-51D5-4F24-A5F6-0851A650F91D}"/>
                </a:ext>
              </a:extLst>
            </p:cNvPr>
            <p:cNvSpPr/>
            <p:nvPr/>
          </p:nvSpPr>
          <p:spPr>
            <a:xfrm>
              <a:off x="3373485" y="531889"/>
              <a:ext cx="1533402" cy="92004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5DE104A-7B0D-4C47-8795-327847A02CD0}"/>
                </a:ext>
              </a:extLst>
            </p:cNvPr>
            <p:cNvSpPr txBox="1"/>
            <p:nvPr/>
          </p:nvSpPr>
          <p:spPr>
            <a:xfrm>
              <a:off x="3373485" y="531889"/>
              <a:ext cx="1533402" cy="9200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dirty="0"/>
                <a:t>BCPST1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BA897E36-0CE1-4E19-8626-AB030DF38229}"/>
              </a:ext>
            </a:extLst>
          </p:cNvPr>
          <p:cNvSpPr txBox="1"/>
          <p:nvPr/>
        </p:nvSpPr>
        <p:spPr>
          <a:xfrm>
            <a:off x="3886135" y="2524076"/>
            <a:ext cx="796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Concours en L2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83D1B56-5080-4755-9DAE-9E24F625A12D}"/>
              </a:ext>
            </a:extLst>
          </p:cNvPr>
          <p:cNvSpPr txBox="1"/>
          <p:nvPr/>
        </p:nvSpPr>
        <p:spPr>
          <a:xfrm>
            <a:off x="2615599" y="1415474"/>
            <a:ext cx="4878288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dirty="0"/>
              <a:t>Écoles d’ingénieurs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B3A6EC1-F403-4567-A89C-037D79593BB6}"/>
              </a:ext>
            </a:extLst>
          </p:cNvPr>
          <p:cNvSpPr txBox="1"/>
          <p:nvPr/>
        </p:nvSpPr>
        <p:spPr>
          <a:xfrm>
            <a:off x="8546354" y="1414971"/>
            <a:ext cx="1635846" cy="1077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Écoles vétérinaires ou d’agronomie 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C048FC9-DD0D-4326-9AE5-94D2C68F299D}"/>
              </a:ext>
            </a:extLst>
          </p:cNvPr>
          <p:cNvGrpSpPr/>
          <p:nvPr/>
        </p:nvGrpSpPr>
        <p:grpSpPr>
          <a:xfrm>
            <a:off x="2212172" y="2893408"/>
            <a:ext cx="1533402" cy="920041"/>
            <a:chOff x="0" y="0"/>
            <a:chExt cx="1533402" cy="92004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F7A0EB-B8EE-4B89-8FA0-A971E79D33BB}"/>
                </a:ext>
              </a:extLst>
            </p:cNvPr>
            <p:cNvSpPr/>
            <p:nvPr/>
          </p:nvSpPr>
          <p:spPr>
            <a:xfrm>
              <a:off x="0" y="0"/>
              <a:ext cx="1533402" cy="92004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66F15B24-A8A6-4409-ACCA-BFE5337BBE2B}"/>
                </a:ext>
              </a:extLst>
            </p:cNvPr>
            <p:cNvSpPr txBox="1"/>
            <p:nvPr/>
          </p:nvSpPr>
          <p:spPr>
            <a:xfrm>
              <a:off x="0" y="0"/>
              <a:ext cx="1533402" cy="920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200" kern="1200" dirty="0"/>
                <a:t>PC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3DAC7A24-A850-41AA-A153-012F7FC6E86E}"/>
              </a:ext>
            </a:extLst>
          </p:cNvPr>
          <p:cNvGrpSpPr/>
          <p:nvPr/>
        </p:nvGrpSpPr>
        <p:grpSpPr>
          <a:xfrm>
            <a:off x="5700426" y="4021496"/>
            <a:ext cx="1533402" cy="920041"/>
            <a:chOff x="3373485" y="2137161"/>
            <a:chExt cx="1533402" cy="92004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49DB551-CF77-4300-B7F4-3A60692861B2}"/>
                </a:ext>
              </a:extLst>
            </p:cNvPr>
            <p:cNvSpPr/>
            <p:nvPr/>
          </p:nvSpPr>
          <p:spPr>
            <a:xfrm>
              <a:off x="3373485" y="2137161"/>
              <a:ext cx="1533402" cy="9200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53B81AA9-7DEC-46DB-BDF6-11EEC8CE4772}"/>
                </a:ext>
              </a:extLst>
            </p:cNvPr>
            <p:cNvSpPr txBox="1"/>
            <p:nvPr/>
          </p:nvSpPr>
          <p:spPr>
            <a:xfrm>
              <a:off x="3373485" y="2137161"/>
              <a:ext cx="1533402" cy="920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200" kern="1200" dirty="0"/>
                <a:t>MPSI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AF75EB27-FB8D-4F7C-AA53-14425047FE82}"/>
              </a:ext>
            </a:extLst>
          </p:cNvPr>
          <p:cNvGrpSpPr/>
          <p:nvPr/>
        </p:nvGrpSpPr>
        <p:grpSpPr>
          <a:xfrm>
            <a:off x="3015656" y="4021497"/>
            <a:ext cx="1533402" cy="920041"/>
            <a:chOff x="802429" y="1555561"/>
            <a:chExt cx="1533402" cy="92004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DFB38D2-942F-40D1-B5AD-22CF0D2558D7}"/>
                </a:ext>
              </a:extLst>
            </p:cNvPr>
            <p:cNvSpPr/>
            <p:nvPr/>
          </p:nvSpPr>
          <p:spPr>
            <a:xfrm>
              <a:off x="802429" y="1555561"/>
              <a:ext cx="1533402" cy="92004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89AF4D5E-133C-4F18-9273-0B5B1DFD9D52}"/>
                </a:ext>
              </a:extLst>
            </p:cNvPr>
            <p:cNvSpPr txBox="1"/>
            <p:nvPr/>
          </p:nvSpPr>
          <p:spPr>
            <a:xfrm>
              <a:off x="802429" y="1555561"/>
              <a:ext cx="1533402" cy="920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200" kern="1200" dirty="0"/>
                <a:t>PCSI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A8DDCA6-D13E-4898-9184-8AA0D414050C}"/>
              </a:ext>
            </a:extLst>
          </p:cNvPr>
          <p:cNvGrpSpPr/>
          <p:nvPr/>
        </p:nvGrpSpPr>
        <p:grpSpPr>
          <a:xfrm>
            <a:off x="3956299" y="2893409"/>
            <a:ext cx="1533402" cy="920041"/>
            <a:chOff x="802429" y="1555561"/>
            <a:chExt cx="1533402" cy="92004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5EEF47-AC1D-43BE-9B8F-06C31F3C5917}"/>
                </a:ext>
              </a:extLst>
            </p:cNvPr>
            <p:cNvSpPr/>
            <p:nvPr/>
          </p:nvSpPr>
          <p:spPr>
            <a:xfrm>
              <a:off x="802429" y="1555561"/>
              <a:ext cx="1533402" cy="92004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504CD006-0FFC-42A5-8029-9DA8D5EE5B43}"/>
                </a:ext>
              </a:extLst>
            </p:cNvPr>
            <p:cNvSpPr txBox="1"/>
            <p:nvPr/>
          </p:nvSpPr>
          <p:spPr>
            <a:xfrm>
              <a:off x="802429" y="1555561"/>
              <a:ext cx="1533402" cy="9200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200" kern="1200" dirty="0"/>
                <a:t>PSI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BD90E9C8-BB84-4F9B-8B39-80DF105AFFB6}"/>
              </a:ext>
            </a:extLst>
          </p:cNvPr>
          <p:cNvGrpSpPr/>
          <p:nvPr/>
        </p:nvGrpSpPr>
        <p:grpSpPr>
          <a:xfrm>
            <a:off x="5700426" y="2893409"/>
            <a:ext cx="1533402" cy="920041"/>
            <a:chOff x="2576300" y="1109114"/>
            <a:chExt cx="1533402" cy="92004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8C3983E-316C-4085-9175-341281CA0868}"/>
                </a:ext>
              </a:extLst>
            </p:cNvPr>
            <p:cNvSpPr/>
            <p:nvPr/>
          </p:nvSpPr>
          <p:spPr>
            <a:xfrm>
              <a:off x="2576300" y="1109114"/>
              <a:ext cx="1533402" cy="9200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1E8ED110-ED69-4D4D-9B2E-241CAAC7DAF3}"/>
                </a:ext>
              </a:extLst>
            </p:cNvPr>
            <p:cNvSpPr txBox="1"/>
            <p:nvPr/>
          </p:nvSpPr>
          <p:spPr>
            <a:xfrm>
              <a:off x="2576300" y="1109114"/>
              <a:ext cx="1533402" cy="920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200" kern="1200" dirty="0"/>
                <a:t>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5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C1404-940C-4437-9DF0-1F5438C2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95052" cy="1325563"/>
          </a:xfrm>
        </p:spPr>
        <p:txBody>
          <a:bodyPr/>
          <a:lstStyle/>
          <a:p>
            <a:r>
              <a:rPr lang="fr-FR" b="1" dirty="0"/>
              <a:t>Les inscriptions cumulatives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2F5D7D-F482-446F-983A-B9F1F4A7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38360"/>
          </a:xfrm>
        </p:spPr>
        <p:txBody>
          <a:bodyPr/>
          <a:lstStyle/>
          <a:p>
            <a:r>
              <a:rPr lang="fr-FR" dirty="0"/>
              <a:t>Nous possédons des conventions avec les établissements suivants: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F4CC88-AEFE-48A4-8880-777B4C8A8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5478050"/>
            <a:ext cx="1152525" cy="10668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1896CC-1517-499E-A7E7-F7FE2BBA7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52" y="624673"/>
            <a:ext cx="1392610" cy="8064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D5E0EA-4DB7-4FF6-B152-A2B60C3A9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83" y="3256867"/>
            <a:ext cx="2547571" cy="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PEC">
            <a:extLst>
              <a:ext uri="{FF2B5EF4-FFF2-40B4-BE49-F238E27FC236}">
                <a16:creationId xmlns:a16="http://schemas.microsoft.com/office/drawing/2014/main" id="{5D42EB0D-9A28-48D0-9475-F6018D8AB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37" y="2863118"/>
            <a:ext cx="2682235" cy="131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ryrna.ibisc.univ-evry.fr/TFold/interblackbox/...">
            <a:extLst>
              <a:ext uri="{FF2B5EF4-FFF2-40B4-BE49-F238E27FC236}">
                <a16:creationId xmlns:a16="http://schemas.microsoft.com/office/drawing/2014/main" id="{F09B0666-0CA6-4384-904E-39CC7738B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557" y="2707840"/>
            <a:ext cx="1437576" cy="14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ris-Sud University - Wikipedia">
            <a:extLst>
              <a:ext uri="{FF2B5EF4-FFF2-40B4-BE49-F238E27FC236}">
                <a16:creationId xmlns:a16="http://schemas.microsoft.com/office/drawing/2014/main" id="{94069971-A161-436F-BE9E-F52FA603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01" y="4525671"/>
            <a:ext cx="1904243" cy="111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Université de Paris | Bienvenue à Université de Paris">
            <a:extLst>
              <a:ext uri="{FF2B5EF4-FFF2-40B4-BE49-F238E27FC236}">
                <a16:creationId xmlns:a16="http://schemas.microsoft.com/office/drawing/2014/main" id="{096581DF-C72B-4BEE-9EF6-FA84299A09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30BF7C3-A378-410E-B4AB-2A6BFEFCE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7282" y="4674842"/>
            <a:ext cx="2682235" cy="815731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6BA1DA7-5BC4-47B5-9573-24A809F8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557" y="4700605"/>
            <a:ext cx="2341239" cy="93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89F80-EB76-4AB6-8ACE-C41F2696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96270" cy="1325563"/>
          </a:xfrm>
        </p:spPr>
        <p:txBody>
          <a:bodyPr/>
          <a:lstStyle/>
          <a:p>
            <a:r>
              <a:rPr lang="fr-FR" b="1" dirty="0"/>
              <a:t>Un parcours intégré scolaire et universitaire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089DF3-A728-4700-A39B-7E641EDE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33325"/>
            <a:ext cx="10515600" cy="208459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Une formation au lycée qui s’apparente à une classe préparatoire</a:t>
            </a:r>
          </a:p>
          <a:p>
            <a:r>
              <a:rPr lang="fr-FR" dirty="0"/>
              <a:t>Une intégration progressive à la formation universitaire</a:t>
            </a:r>
          </a:p>
          <a:p>
            <a:r>
              <a:rPr lang="fr-FR" dirty="0"/>
              <a:t>Une double dimension internationale (pour le Parcours bellifontain)</a:t>
            </a:r>
          </a:p>
          <a:p>
            <a:pPr lvl="4"/>
            <a:r>
              <a:rPr lang="fr-FR" dirty="0"/>
              <a:t>Le contexte d’une licence internationale</a:t>
            </a:r>
          </a:p>
          <a:p>
            <a:pPr lvl="4"/>
            <a:r>
              <a:rPr lang="fr-FR" dirty="0"/>
              <a:t>L’accueil au sein d’un lycée international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2BD5ABAA-27F9-439D-96F9-770175C73D0D}"/>
              </a:ext>
            </a:extLst>
          </p:cNvPr>
          <p:cNvGraphicFramePr>
            <a:graphicFrameLocks/>
          </p:cNvGraphicFramePr>
          <p:nvPr/>
        </p:nvGraphicFramePr>
        <p:xfrm>
          <a:off x="2755789" y="1294075"/>
          <a:ext cx="6680421" cy="278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35871674-3AF5-4AF3-8C69-585AC615B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5478050"/>
            <a:ext cx="1152525" cy="1066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C825D5-7D0E-447B-85B3-DD6620C92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426367"/>
            <a:ext cx="1392610" cy="8064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BB534D-F913-48A0-A752-E31D2D8EC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80" y="133664"/>
            <a:ext cx="2578692" cy="11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569" y="288611"/>
            <a:ext cx="584299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S’informer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2058218" y="1758156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dirty="0"/>
              <a:t>Le Centre d’information et d’orientation de Fontainebleau - Avon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/>
              <a:t>Au lycée, deux conseillères:</a:t>
            </a:r>
          </a:p>
          <a:p>
            <a:pPr lvl="3" eaLnBrk="1" hangingPunct="1">
              <a:lnSpc>
                <a:spcPct val="90000"/>
              </a:lnSpc>
            </a:pPr>
            <a:r>
              <a:rPr lang="fr-FR" dirty="0"/>
              <a:t>Carnet de rendez-vous disponible en vie scolaire</a:t>
            </a:r>
          </a:p>
          <a:p>
            <a:pPr lvl="3"/>
            <a:r>
              <a:rPr lang="fr-FR" dirty="0"/>
              <a:t>6 Rue Charles Lefebvre, 77210 Avon (</a:t>
            </a:r>
            <a:r>
              <a:rPr lang="fr-FR" dirty="0">
                <a:hlinkClick r:id="rId2"/>
              </a:rPr>
              <a:t>01 64 22 32 41</a:t>
            </a:r>
            <a:r>
              <a:rPr lang="fr-FR" dirty="0"/>
              <a:t>)</a:t>
            </a:r>
          </a:p>
          <a:p>
            <a:r>
              <a:rPr lang="fr-FR" dirty="0"/>
              <a:t>les publications et les sites de l’ONISEP, du CIDJ,</a:t>
            </a:r>
          </a:p>
          <a:p>
            <a:r>
              <a:rPr lang="fr-FR" dirty="0"/>
              <a:t>Les magazines spécialisés: </a:t>
            </a:r>
            <a:r>
              <a:rPr lang="fr-FR" i="1" dirty="0"/>
              <a:t>« l’Étudiant »</a:t>
            </a:r>
          </a:p>
          <a:p>
            <a:pPr eaLnBrk="1" hangingPunct="1">
              <a:lnSpc>
                <a:spcPct val="90000"/>
              </a:lnSpc>
            </a:pPr>
            <a:r>
              <a:rPr lang="fr-FR" dirty="0"/>
              <a:t>Les Salons de l’étudiant,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dirty="0"/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D6773B-E825-40CF-A0A5-44A54886F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4" y="288611"/>
            <a:ext cx="1903061" cy="1469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569" y="288611"/>
            <a:ext cx="584299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Portes ouvertes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2058218" y="1758156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dirty="0"/>
              <a:t>Les Portes ouvertes au lycée: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r-FR" dirty="0"/>
          </a:p>
          <a:p>
            <a:pPr lvl="1"/>
            <a:r>
              <a:rPr lang="fr-FR" dirty="0"/>
              <a:t>28 janvier 2023 – Enseignement supérieur	</a:t>
            </a:r>
          </a:p>
          <a:p>
            <a:pPr lvl="3"/>
            <a:r>
              <a:rPr lang="fr-FR" dirty="0"/>
              <a:t>CPGE, PPPE,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18 mars 2023 – Enseignement secondaire : conseil quant 			au choix de la spécialité qui ne sera pas 			suivie en terminale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dirty="0"/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D6773B-E825-40CF-A0A5-44A54886F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4" y="288611"/>
            <a:ext cx="1903061" cy="1469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82B6E-60BA-4DD0-AC8B-3BAB9340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484" y="365125"/>
            <a:ext cx="8065316" cy="1325563"/>
          </a:xfrm>
        </p:spPr>
        <p:txBody>
          <a:bodyPr/>
          <a:lstStyle/>
          <a:p>
            <a:r>
              <a:rPr lang="fr-FR" dirty="0"/>
              <a:t>Prochaines échéances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5B1114-3C16-4B0B-BC9F-77AFC509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Élection des représentants au Conseil d’administration </a:t>
            </a:r>
          </a:p>
          <a:p>
            <a:pPr lvl="1"/>
            <a:r>
              <a:rPr lang="fr-FR" dirty="0"/>
              <a:t>Samedi 8 octobre matin</a:t>
            </a:r>
          </a:p>
          <a:p>
            <a:r>
              <a:rPr lang="fr-FR" dirty="0"/>
              <a:t>Conseils de classe du 1</a:t>
            </a:r>
            <a:r>
              <a:rPr lang="fr-FR" baseline="30000" dirty="0"/>
              <a:t>er</a:t>
            </a:r>
            <a:r>
              <a:rPr lang="fr-FR" dirty="0"/>
              <a:t> trimestre </a:t>
            </a:r>
          </a:p>
          <a:p>
            <a:pPr lvl="1"/>
            <a:r>
              <a:rPr lang="fr-FR" dirty="0"/>
              <a:t>Rendez-vous en janvier 2023</a:t>
            </a:r>
          </a:p>
          <a:p>
            <a:r>
              <a:rPr lang="fr-FR" dirty="0"/>
              <a:t>Réunions d’information </a:t>
            </a:r>
            <a:r>
              <a:rPr lang="fr-FR" dirty="0" err="1"/>
              <a:t>Parcoursup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En janvier</a:t>
            </a:r>
          </a:p>
          <a:p>
            <a:r>
              <a:rPr lang="fr-FR" dirty="0"/>
              <a:t>Portes ouvertes enseignement supérieur : 28 janvier 2023</a:t>
            </a:r>
          </a:p>
          <a:p>
            <a:r>
              <a:rPr lang="fr-FR" dirty="0"/>
              <a:t>Conseils de classe du 2</a:t>
            </a:r>
            <a:r>
              <a:rPr lang="fr-FR" baseline="30000" dirty="0"/>
              <a:t>ème</a:t>
            </a:r>
            <a:r>
              <a:rPr lang="fr-FR" dirty="0"/>
              <a:t> trimestre </a:t>
            </a:r>
          </a:p>
          <a:p>
            <a:pPr lvl="1"/>
            <a:r>
              <a:rPr lang="fr-FR" dirty="0"/>
              <a:t>Rendez-vous fin mars 2023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5EA9EE-F042-44EF-99E3-5FFDB6599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4" y="288611"/>
            <a:ext cx="1903061" cy="14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82B6E-60BA-4DD0-AC8B-3BAB9340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484" y="365125"/>
            <a:ext cx="8065316" cy="1325563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pass</a:t>
            </a:r>
            <a:r>
              <a:rPr lang="fr-FR" dirty="0"/>
              <a:t> culture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5B1114-3C16-4B0B-BC9F-77AFC5095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63678"/>
          </a:xfrm>
        </p:spPr>
        <p:txBody>
          <a:bodyPr/>
          <a:lstStyle/>
          <a:p>
            <a:r>
              <a:rPr lang="fr-FR" dirty="0"/>
              <a:t>Un dispositif national destiné aux lycéens et aux étudiants</a:t>
            </a:r>
          </a:p>
          <a:p>
            <a:r>
              <a:rPr lang="fr-FR" dirty="0"/>
              <a:t>Une part collective est mobilisée par le lycée pour financer les sorties éducatives</a:t>
            </a:r>
          </a:p>
          <a:p>
            <a:r>
              <a:rPr lang="fr-FR" dirty="0"/>
              <a:t>Une part individuelle est accessible sur une application dédiée pour chaque lycéen –identifiants </a:t>
            </a:r>
            <a:r>
              <a:rPr lang="fr-FR" dirty="0" err="1"/>
              <a:t>ÉduConnect</a:t>
            </a:r>
            <a:r>
              <a:rPr lang="fr-FR" dirty="0"/>
              <a:t>-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5EA9EE-F042-44EF-99E3-5FFDB6599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4" y="288611"/>
            <a:ext cx="1903061" cy="1469545"/>
          </a:xfrm>
          <a:prstGeom prst="rect">
            <a:avLst/>
          </a:prstGeom>
        </p:spPr>
      </p:pic>
      <p:pic>
        <p:nvPicPr>
          <p:cNvPr id="1026" name="Picture 2" descr="Le pass Culture pour les collégiens et les lycéens | Académie de Paris">
            <a:extLst>
              <a:ext uri="{FF2B5EF4-FFF2-40B4-BE49-F238E27FC236}">
                <a16:creationId xmlns:a16="http://schemas.microsoft.com/office/drawing/2014/main" id="{CCB3D786-BE51-40FE-9712-F7581475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636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cueil - pass Culture">
            <a:extLst>
              <a:ext uri="{FF2B5EF4-FFF2-40B4-BE49-F238E27FC236}">
                <a16:creationId xmlns:a16="http://schemas.microsoft.com/office/drawing/2014/main" id="{13481BE8-9EF7-4DDE-B1F0-6BF2D03BB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645" y="3736866"/>
            <a:ext cx="2240860" cy="307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7908042-F283-46B6-A717-7BC556E63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582" y="4189303"/>
            <a:ext cx="5059098" cy="25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82B6E-60BA-4DD0-AC8B-3BAB9340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484" y="365125"/>
            <a:ext cx="8065316" cy="1325563"/>
          </a:xfrm>
        </p:spPr>
        <p:txBody>
          <a:bodyPr/>
          <a:lstStyle/>
          <a:p>
            <a:r>
              <a:rPr lang="fr-FR" dirty="0"/>
              <a:t>Les cartes de lycéen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5B1114-3C16-4B0B-BC9F-77AFC509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Il n’y a plus de carnet de liaison au lycée</a:t>
            </a:r>
          </a:p>
          <a:p>
            <a:pPr lvl="1"/>
            <a:r>
              <a:rPr lang="fr-FR" dirty="0"/>
              <a:t>Double fonction</a:t>
            </a:r>
          </a:p>
          <a:p>
            <a:pPr lvl="2"/>
            <a:r>
              <a:rPr lang="fr-FR" dirty="0"/>
              <a:t>« carte d’identité scolaire »</a:t>
            </a:r>
          </a:p>
          <a:p>
            <a:pPr lvl="2"/>
            <a:r>
              <a:rPr lang="fr-FR" dirty="0"/>
              <a:t>support de la communication avec les familles.</a:t>
            </a:r>
          </a:p>
          <a:p>
            <a:pPr lvl="3"/>
            <a:endParaRPr lang="fr-FR" dirty="0"/>
          </a:p>
          <a:p>
            <a:r>
              <a:rPr lang="fr-FR" dirty="0"/>
              <a:t>Carte de lycée: port </a:t>
            </a:r>
            <a:r>
              <a:rPr lang="fr-FR" u="sng" dirty="0"/>
              <a:t>visible obligatoire</a:t>
            </a:r>
            <a:r>
              <a:rPr lang="fr-FR" dirty="0"/>
              <a:t> dès lors que l’on se trouve dans l’enceinte scolaire.</a:t>
            </a:r>
          </a:p>
          <a:p>
            <a:r>
              <a:rPr lang="fr-FR" dirty="0"/>
              <a:t>Communication dématérialisée grâce à l’espace numérique de travail : </a:t>
            </a:r>
            <a:r>
              <a:rPr lang="fr-FR" u="sng" dirty="0">
                <a:solidFill>
                  <a:srgbClr val="0070C0"/>
                </a:solidFill>
              </a:rPr>
              <a:t>monlycée.net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et Pronote.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5EA9EE-F042-44EF-99E3-5FFDB6599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4" y="288611"/>
            <a:ext cx="1903061" cy="14695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1E4249-4584-4937-9BAC-EA153C90A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211" y="1120485"/>
            <a:ext cx="2639589" cy="11404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9E68C9-BA04-4C4B-8C2A-03766521D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499" y="2491965"/>
            <a:ext cx="2749011" cy="93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82B6E-60BA-4DD0-AC8B-3BAB9340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484" y="365125"/>
            <a:ext cx="8065316" cy="1325563"/>
          </a:xfrm>
        </p:spPr>
        <p:txBody>
          <a:bodyPr/>
          <a:lstStyle/>
          <a:p>
            <a:r>
              <a:rPr lang="fr-FR" dirty="0"/>
              <a:t>Conseil d’administration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5B1114-3C16-4B0B-BC9F-77AFC509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Il se réunit cinq à six fois par an pour fixer les grandes orientations de la vie du lycée,</a:t>
            </a:r>
          </a:p>
          <a:p>
            <a:r>
              <a:rPr lang="fr-FR" dirty="0"/>
              <a:t>Cinq parents élus vous représentent,</a:t>
            </a:r>
          </a:p>
          <a:p>
            <a:r>
              <a:rPr lang="fr-FR" dirty="0"/>
              <a:t>Il vous appartient de les désigner en participant an scrutin organisé </a:t>
            </a:r>
          </a:p>
          <a:p>
            <a:pPr lvl="1"/>
            <a:r>
              <a:rPr lang="fr-FR" dirty="0"/>
              <a:t>Samedi 8 octobre</a:t>
            </a:r>
          </a:p>
          <a:p>
            <a:r>
              <a:rPr lang="fr-FR" dirty="0"/>
              <a:t>Vous pouvez voter par correspondance,</a:t>
            </a:r>
          </a:p>
          <a:p>
            <a:r>
              <a:rPr lang="fr-FR" dirty="0"/>
              <a:t>Il est préférable d’affranchir votre bulletin de vote ou bien de le déposer vous-même dans l’urne à l’occasion: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5EA9EE-F042-44EF-99E3-5FFDB6599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4" y="288611"/>
            <a:ext cx="1903061" cy="14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82B6E-60BA-4DD0-AC8B-3BAB9340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484" y="365125"/>
            <a:ext cx="8065316" cy="1325563"/>
          </a:xfrm>
        </p:spPr>
        <p:txBody>
          <a:bodyPr/>
          <a:lstStyle/>
          <a:p>
            <a:r>
              <a:rPr lang="fr-FR" dirty="0"/>
              <a:t>Les associations de parents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5B1114-3C16-4B0B-BC9F-77AFC509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L’AAPE, Association autonome des parents d’élèves,</a:t>
            </a:r>
          </a:p>
          <a:p>
            <a:pPr lvl="3"/>
            <a:r>
              <a:rPr lang="fr-FR" dirty="0">
                <a:hlinkClick r:id="rId2"/>
              </a:rPr>
              <a:t>lycee@aape-csif.org</a:t>
            </a:r>
            <a:r>
              <a:rPr lang="fr-FR" dirty="0"/>
              <a:t> </a:t>
            </a:r>
          </a:p>
          <a:p>
            <a:r>
              <a:rPr lang="fr-FR" dirty="0"/>
              <a:t>La FCPE, Fédération des conseils de parents d’élèves,</a:t>
            </a:r>
          </a:p>
          <a:p>
            <a:pPr lvl="3"/>
            <a:r>
              <a:rPr lang="fr-FR" dirty="0">
                <a:hlinkClick r:id="rId3"/>
              </a:rPr>
              <a:t>lyceefrancois1.fcpe@gmail.com</a:t>
            </a:r>
            <a:r>
              <a:rPr lang="fr-FR" dirty="0"/>
              <a:t> </a:t>
            </a:r>
          </a:p>
          <a:p>
            <a:r>
              <a:rPr lang="fr-FR" dirty="0"/>
              <a:t>La PEEP, Parents d’élèves de l’enseignement public,</a:t>
            </a:r>
          </a:p>
          <a:p>
            <a:pPr lvl="3"/>
            <a:r>
              <a:rPr lang="fr-FR" dirty="0">
                <a:hlinkClick r:id="rId4"/>
              </a:rPr>
              <a:t>peep.francois1@gmail.com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Vous invitent à une réunion d’information au lycée, salle A01, </a:t>
            </a:r>
          </a:p>
          <a:p>
            <a:pPr marL="0" indent="0" algn="ctr">
              <a:buNone/>
            </a:pPr>
            <a:r>
              <a:rPr lang="fr-FR" b="1" dirty="0"/>
              <a:t>jeudi 22 septembre à 19 heures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5EA9EE-F042-44EF-99E3-5FFDB6599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4" y="288611"/>
            <a:ext cx="1903061" cy="14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82B6E-60BA-4DD0-AC8B-3BAB9340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484" y="365125"/>
            <a:ext cx="8065316" cy="1325563"/>
          </a:xfrm>
        </p:spPr>
        <p:txBody>
          <a:bodyPr/>
          <a:lstStyle/>
          <a:p>
            <a:r>
              <a:rPr lang="fr-FR" dirty="0"/>
              <a:t>Vos interlocuteurs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5B1114-3C16-4B0B-BC9F-77AFC509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professeur principal,</a:t>
            </a:r>
          </a:p>
          <a:p>
            <a:r>
              <a:rPr lang="fr-FR" dirty="0"/>
              <a:t>La conseillère principale d’éducation,</a:t>
            </a:r>
          </a:p>
          <a:p>
            <a:pPr lvl="1"/>
            <a:r>
              <a:rPr lang="fr-FR" dirty="0"/>
              <a:t>Classes paires : Mme </a:t>
            </a:r>
            <a:r>
              <a:rPr lang="fr-FR" dirty="0" err="1"/>
              <a:t>Santalo</a:t>
            </a:r>
            <a:r>
              <a:rPr lang="fr-FR" dirty="0"/>
              <a:t>,</a:t>
            </a:r>
          </a:p>
          <a:p>
            <a:pPr lvl="1"/>
            <a:r>
              <a:rPr lang="fr-FR" dirty="0"/>
              <a:t>Classes impaires: Mme </a:t>
            </a:r>
            <a:r>
              <a:rPr lang="fr-FR" dirty="0" err="1"/>
              <a:t>Avdeew</a:t>
            </a:r>
            <a:r>
              <a:rPr lang="fr-FR" dirty="0"/>
              <a:t>,</a:t>
            </a:r>
          </a:p>
          <a:p>
            <a:r>
              <a:rPr lang="fr-FR" dirty="0"/>
              <a:t>Madame la proviseure-adjointe, Mme Bouissou</a:t>
            </a:r>
          </a:p>
          <a:p>
            <a:r>
              <a:rPr lang="fr-FR" dirty="0"/>
              <a:t>L’infirmière</a:t>
            </a:r>
          </a:p>
          <a:p>
            <a:pPr lvl="1"/>
            <a:r>
              <a:rPr lang="fr-FR" dirty="0"/>
              <a:t>Mme </a:t>
            </a:r>
            <a:r>
              <a:rPr lang="fr-FR" dirty="0" err="1"/>
              <a:t>Guittier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5EA9EE-F042-44EF-99E3-5FFDB6599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4" y="288611"/>
            <a:ext cx="1903061" cy="14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5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82B6E-60BA-4DD0-AC8B-3BAB9340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484" y="365125"/>
            <a:ext cx="8065316" cy="1325563"/>
          </a:xfrm>
        </p:spPr>
        <p:txBody>
          <a:bodyPr/>
          <a:lstStyle/>
          <a:p>
            <a:r>
              <a:rPr lang="fr-FR" dirty="0"/>
              <a:t>L’année scolaire 2022/23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5B1114-3C16-4B0B-BC9F-77AFC509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Premier trimestre</a:t>
            </a:r>
          </a:p>
          <a:p>
            <a:pPr lvl="1"/>
            <a:r>
              <a:rPr lang="fr-FR" dirty="0"/>
              <a:t>Arrêt des notes samedi 26 Novembre</a:t>
            </a:r>
          </a:p>
          <a:p>
            <a:r>
              <a:rPr lang="fr-FR" dirty="0"/>
              <a:t>Deuxième trimestre</a:t>
            </a:r>
          </a:p>
          <a:p>
            <a:pPr lvl="1"/>
            <a:r>
              <a:rPr lang="fr-FR" dirty="0"/>
              <a:t>Arrêt des notes samedi 18 février</a:t>
            </a:r>
          </a:p>
          <a:p>
            <a:r>
              <a:rPr lang="fr-FR" dirty="0"/>
              <a:t>Troisième trimestre</a:t>
            </a:r>
          </a:p>
          <a:p>
            <a:pPr lvl="1"/>
            <a:r>
              <a:rPr lang="fr-FR" dirty="0"/>
              <a:t>Selon la prescription académique</a:t>
            </a:r>
          </a:p>
          <a:p>
            <a:pPr lvl="1"/>
            <a:endParaRPr lang="fr-FR" dirty="0"/>
          </a:p>
          <a:p>
            <a:r>
              <a:rPr lang="fr-FR" dirty="0"/>
              <a:t>Fin de l’accueil des lycéens de première:</a:t>
            </a:r>
          </a:p>
          <a:p>
            <a:pPr lvl="1"/>
            <a:r>
              <a:rPr lang="fr-FR" dirty="0"/>
              <a:t>Samedi 10 juin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5EA9EE-F042-44EF-99E3-5FFDB6599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4" y="288611"/>
            <a:ext cx="1903061" cy="14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145BA-022C-4F39-9A0A-0A6EC133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592" y="365125"/>
            <a:ext cx="8300207" cy="1325563"/>
          </a:xfrm>
        </p:spPr>
        <p:txBody>
          <a:bodyPr/>
          <a:lstStyle/>
          <a:p>
            <a:r>
              <a:rPr lang="fr-FR" dirty="0"/>
              <a:t>Les enseignements de spécialité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E72769-D04F-4BC1-B965-06659DAF5B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EN PREMIÈRE</a:t>
            </a:r>
          </a:p>
          <a:p>
            <a:r>
              <a:rPr lang="fr-FR" dirty="0"/>
              <a:t>Trois enseignements suivis durant quatre heures hebdomadaires,</a:t>
            </a:r>
          </a:p>
          <a:p>
            <a:r>
              <a:rPr lang="fr-FR" dirty="0"/>
              <a:t>Un enseignement qui n’est pas poursuivi en terminale et est évalué en contrôle continu.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6CEBCA-3089-4FF0-8C91-B21D98A1B5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EN TERMINALE</a:t>
            </a:r>
          </a:p>
          <a:p>
            <a:r>
              <a:rPr lang="fr-FR" dirty="0"/>
              <a:t>Deux enseignements suivis durant six heures hebdomadaires,</a:t>
            </a:r>
          </a:p>
          <a:p>
            <a:r>
              <a:rPr lang="fr-FR" dirty="0"/>
              <a:t>Deux enseignements évalués lors des examens finaux (date à préciser), coefficient 16.</a:t>
            </a:r>
          </a:p>
          <a:p>
            <a:r>
              <a:rPr lang="fr-FR" dirty="0"/>
              <a:t>Deux enseignements sur lesquels s’appuiera le            </a:t>
            </a:r>
            <a:r>
              <a:rPr lang="fr-FR" i="1" dirty="0"/>
              <a:t>« Grand oral »</a:t>
            </a:r>
            <a:r>
              <a:rPr lang="fr-FR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066C14-3B72-4ED6-A006-F460F7245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74" y="288611"/>
            <a:ext cx="1903061" cy="14695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1373CCF-E041-415E-8962-016E00EFD821}"/>
              </a:ext>
            </a:extLst>
          </p:cNvPr>
          <p:cNvSpPr txBox="1"/>
          <p:nvPr/>
        </p:nvSpPr>
        <p:spPr>
          <a:xfrm>
            <a:off x="2313830" y="6176963"/>
            <a:ext cx="714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notion de classe n’est plus prépondérante dans le cycle terminal</a:t>
            </a:r>
          </a:p>
        </p:txBody>
      </p:sp>
    </p:spTree>
    <p:extLst>
      <p:ext uri="{BB962C8B-B14F-4D97-AF65-F5344CB8AC3E}">
        <p14:creationId xmlns:p14="http://schemas.microsoft.com/office/powerpoint/2010/main" val="288476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82B6E-60BA-4DD0-AC8B-3BAB9340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484" y="365125"/>
            <a:ext cx="8065316" cy="1325563"/>
          </a:xfrm>
        </p:spPr>
        <p:txBody>
          <a:bodyPr/>
          <a:lstStyle/>
          <a:p>
            <a:r>
              <a:rPr lang="fr-FR" dirty="0"/>
              <a:t>L’évaluation en dans le cycle terminal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5B1114-3C16-4B0B-BC9F-77AFC509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deux années de première et terminale constituent un cycle indissociable durant lequel toutes les notes obtenues par les élèves seront prises en compte,</a:t>
            </a:r>
          </a:p>
          <a:p>
            <a:r>
              <a:rPr lang="fr-FR" dirty="0"/>
              <a:t>Cette évaluation en contrôle continu concerne toutes les disciplines sauf celles qui sont évaluées lors des examens finaux.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5EA9EE-F042-44EF-99E3-5FFDB6599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4" y="288611"/>
            <a:ext cx="1903061" cy="146954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E5B1C7D-5580-436F-B449-53F963182AAE}"/>
              </a:ext>
            </a:extLst>
          </p:cNvPr>
          <p:cNvSpPr txBox="1"/>
          <p:nvPr/>
        </p:nvSpPr>
        <p:spPr>
          <a:xfrm>
            <a:off x="1011864" y="4001293"/>
            <a:ext cx="5604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Contrôle Continu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Enseignement scientifique</a:t>
            </a:r>
          </a:p>
          <a:p>
            <a:pPr algn="ctr"/>
            <a:r>
              <a:rPr lang="fr-FR" dirty="0"/>
              <a:t>Histoire-géographie</a:t>
            </a:r>
          </a:p>
          <a:p>
            <a:pPr algn="ctr"/>
            <a:r>
              <a:rPr lang="fr-FR" dirty="0"/>
              <a:t>Éducation morale et civique</a:t>
            </a:r>
          </a:p>
          <a:p>
            <a:pPr algn="ctr"/>
            <a:r>
              <a:rPr lang="fr-FR" dirty="0"/>
              <a:t>LVA</a:t>
            </a:r>
          </a:p>
          <a:p>
            <a:pPr algn="ctr"/>
            <a:r>
              <a:rPr lang="fr-FR" dirty="0"/>
              <a:t>LVB</a:t>
            </a:r>
          </a:p>
          <a:p>
            <a:pPr algn="ctr"/>
            <a:r>
              <a:rPr lang="fr-FR" dirty="0"/>
              <a:t> ÉPS</a:t>
            </a:r>
          </a:p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4D57E6-6D13-441F-803D-4F757E0716B1}"/>
              </a:ext>
            </a:extLst>
          </p:cNvPr>
          <p:cNvSpPr txBox="1"/>
          <p:nvPr/>
        </p:nvSpPr>
        <p:spPr>
          <a:xfrm>
            <a:off x="6280731" y="4026716"/>
            <a:ext cx="5332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Examen final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Français écrit et oral, coef. 5 + 5</a:t>
            </a:r>
          </a:p>
          <a:p>
            <a:pPr algn="ctr"/>
            <a:r>
              <a:rPr lang="fr-FR" dirty="0"/>
              <a:t>Philosophie, coef. 8</a:t>
            </a:r>
          </a:p>
          <a:p>
            <a:pPr algn="ctr"/>
            <a:r>
              <a:rPr lang="fr-FR" dirty="0"/>
              <a:t>Spécialité 1, coef. 16</a:t>
            </a:r>
          </a:p>
          <a:p>
            <a:pPr algn="ctr"/>
            <a:r>
              <a:rPr lang="fr-FR" dirty="0"/>
              <a:t>Spécialité 2, coef. 16</a:t>
            </a:r>
          </a:p>
          <a:p>
            <a:pPr algn="ctr"/>
            <a:r>
              <a:rPr lang="fr-FR" dirty="0"/>
              <a:t>Grand oral, coef. 10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6469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65EA9EE-F042-44EF-99E3-5FFDB6599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4" y="288611"/>
            <a:ext cx="1903061" cy="1469545"/>
          </a:xfrm>
          <a:prstGeom prst="rect">
            <a:avLst/>
          </a:prstGeom>
        </p:spPr>
      </p:pic>
      <p:pic>
        <p:nvPicPr>
          <p:cNvPr id="2050" name="Picture 2" descr="Je suis en première en 2022 : comment sera calculée ma note du baccalauréat  général et technologique ? - Vice-rectorat de la Nouvelle-Calédonie">
            <a:extLst>
              <a:ext uri="{FF2B5EF4-FFF2-40B4-BE49-F238E27FC236}">
                <a16:creationId xmlns:a16="http://schemas.microsoft.com/office/drawing/2014/main" id="{69BB0412-CE5E-48D8-BBB2-1F47EF3E6F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71" y="110073"/>
            <a:ext cx="6367244" cy="66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8318732-6E38-4D61-A035-C72D818EF3AB}"/>
              </a:ext>
            </a:extLst>
          </p:cNvPr>
          <p:cNvSpPr txBox="1"/>
          <p:nvPr/>
        </p:nvSpPr>
        <p:spPr>
          <a:xfrm>
            <a:off x="723569" y="2369489"/>
            <a:ext cx="42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L’assiduité est déterminante dans la réussite des élèves !</a:t>
            </a:r>
          </a:p>
        </p:txBody>
      </p:sp>
    </p:spTree>
    <p:extLst>
      <p:ext uri="{BB962C8B-B14F-4D97-AF65-F5344CB8AC3E}">
        <p14:creationId xmlns:p14="http://schemas.microsoft.com/office/powerpoint/2010/main" val="230549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82B6E-60BA-4DD0-AC8B-3BAB9340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484" y="365125"/>
            <a:ext cx="8065316" cy="1325563"/>
          </a:xfrm>
        </p:spPr>
        <p:txBody>
          <a:bodyPr/>
          <a:lstStyle/>
          <a:p>
            <a:r>
              <a:rPr lang="fr-FR" dirty="0"/>
              <a:t>L’inscription au baccalauréat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5B1114-3C16-4B0B-BC9F-77AFC5095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0851"/>
            <a:ext cx="10515600" cy="4113781"/>
          </a:xfrm>
        </p:spPr>
        <p:txBody>
          <a:bodyPr>
            <a:normAutofit fontScale="92500"/>
          </a:bodyPr>
          <a:lstStyle/>
          <a:p>
            <a:r>
              <a:rPr lang="fr-FR" dirty="0"/>
              <a:t>Elle interviendra durant le premier trimestre de la classe de première</a:t>
            </a:r>
          </a:p>
          <a:p>
            <a:r>
              <a:rPr lang="fr-FR" dirty="0"/>
              <a:t>Il est impératif de relire attentivement la confirmation d’inscription à l’examen:</a:t>
            </a:r>
          </a:p>
          <a:p>
            <a:pPr lvl="2"/>
            <a:r>
              <a:rPr lang="fr-FR" dirty="0"/>
              <a:t>Quant à l’identité du jeune,</a:t>
            </a:r>
          </a:p>
          <a:p>
            <a:pPr lvl="2"/>
            <a:r>
              <a:rPr lang="fr-FR" dirty="0"/>
              <a:t>Quant aux épreuves préparées.</a:t>
            </a:r>
          </a:p>
          <a:p>
            <a:r>
              <a:rPr lang="fr-FR" dirty="0"/>
              <a:t>Elle est définitive et engage le jeune tant en terminale qu’en première,</a:t>
            </a:r>
          </a:p>
          <a:p>
            <a:r>
              <a:rPr lang="fr-FR" dirty="0"/>
              <a:t>Les demandes d’aménagement devront être réalisés dans les délais imposés par le SIEC.</a:t>
            </a:r>
          </a:p>
          <a:p>
            <a:r>
              <a:rPr lang="fr-FR" dirty="0"/>
              <a:t>Aucun aménagement ne sera accordé hors des dispositifs PAI, PAP ou prise en charge MDPH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5EA9EE-F042-44EF-99E3-5FFDB6599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4" y="288611"/>
            <a:ext cx="1903061" cy="14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7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268C4-920D-413F-911F-D40BE430A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54" y="365125"/>
            <a:ext cx="8276645" cy="1325563"/>
          </a:xfrm>
        </p:spPr>
        <p:txBody>
          <a:bodyPr/>
          <a:lstStyle/>
          <a:p>
            <a:r>
              <a:rPr lang="fr-FR" dirty="0"/>
              <a:t>Les épreuves d’entraînement à l’examen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61065-48F6-48B0-92CD-7E2EFA129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87733"/>
            <a:ext cx="10515600" cy="2555544"/>
          </a:xfrm>
        </p:spPr>
        <p:txBody>
          <a:bodyPr/>
          <a:lstStyle/>
          <a:p>
            <a:r>
              <a:rPr lang="fr-FR" dirty="0"/>
              <a:t>Baccalauréat blanc de français</a:t>
            </a:r>
          </a:p>
          <a:p>
            <a:pPr lvl="1"/>
            <a:r>
              <a:rPr lang="fr-FR" dirty="0"/>
              <a:t>Écrit: Mercredi 15 février 2023</a:t>
            </a:r>
          </a:p>
          <a:p>
            <a:pPr lvl="1"/>
            <a:r>
              <a:rPr lang="fr-FR" dirty="0"/>
              <a:t>Oraux: Semaine du 9 au 13 mai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D0644F-307F-40C5-8BAE-F41EBFF9C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611"/>
            <a:ext cx="1903061" cy="14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9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67808" y="274638"/>
            <a:ext cx="584299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dirty="0"/>
              <a:t>Choisir des études supérieures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fr-FR" dirty="0"/>
              <a:t>C’est choisir un domaine</a:t>
            </a:r>
          </a:p>
          <a:p>
            <a:pPr lvl="1">
              <a:defRPr/>
            </a:pPr>
            <a:r>
              <a:rPr lang="fr-FR" dirty="0"/>
              <a:t>Technologie, sciences,</a:t>
            </a:r>
          </a:p>
          <a:p>
            <a:pPr lvl="1">
              <a:defRPr/>
            </a:pPr>
            <a:r>
              <a:rPr lang="fr-FR" dirty="0"/>
              <a:t>Etudes de santé,</a:t>
            </a:r>
          </a:p>
          <a:p>
            <a:pPr lvl="1">
              <a:defRPr/>
            </a:pPr>
            <a:r>
              <a:rPr lang="fr-FR" dirty="0"/>
              <a:t>Droit, humanités,</a:t>
            </a:r>
          </a:p>
          <a:p>
            <a:pPr lvl="1">
              <a:defRPr/>
            </a:pPr>
            <a:r>
              <a:rPr lang="fr-FR" dirty="0"/>
              <a:t>Arts,…</a:t>
            </a:r>
          </a:p>
          <a:p>
            <a:pPr>
              <a:defRPr/>
            </a:pPr>
            <a:r>
              <a:rPr lang="fr-FR" dirty="0"/>
              <a:t>C’est choisir une modalité de formation</a:t>
            </a:r>
          </a:p>
          <a:p>
            <a:pPr lvl="1">
              <a:defRPr/>
            </a:pPr>
            <a:r>
              <a:rPr lang="fr-FR" dirty="0"/>
              <a:t>Universitaire</a:t>
            </a:r>
          </a:p>
          <a:p>
            <a:pPr lvl="1">
              <a:defRPr/>
            </a:pPr>
            <a:r>
              <a:rPr lang="fr-FR" dirty="0"/>
              <a:t>Classe préparatoire puis « grande école »</a:t>
            </a:r>
          </a:p>
          <a:p>
            <a:pPr lvl="1">
              <a:defRPr/>
            </a:pPr>
            <a:r>
              <a:rPr lang="fr-FR" dirty="0"/>
              <a:t>Section de technicien supérieur ou Institut universitaire de technologie puis licence pro en alternance</a:t>
            </a:r>
          </a:p>
          <a:p>
            <a:pPr lvl="1">
              <a:defRPr/>
            </a:pPr>
            <a:r>
              <a:rPr lang="fr-FR" dirty="0"/>
              <a:t>Une formation par apprentissage pour tout ou partie du cursus</a:t>
            </a:r>
          </a:p>
          <a:p>
            <a:pPr>
              <a:defRPr/>
            </a:pPr>
            <a:r>
              <a:rPr lang="fr-FR" dirty="0"/>
              <a:t>C’est envisager une durée</a:t>
            </a:r>
          </a:p>
          <a:p>
            <a:pPr lvl="1">
              <a:defRPr/>
            </a:pPr>
            <a:r>
              <a:rPr lang="fr-FR" dirty="0"/>
              <a:t>Courte: STS puis vie active (2 ans)</a:t>
            </a:r>
          </a:p>
          <a:p>
            <a:pPr lvl="1">
              <a:defRPr/>
            </a:pPr>
            <a:r>
              <a:rPr lang="fr-FR" dirty="0"/>
              <a:t>Moyenne: Master 1 + Concours (5 ans)</a:t>
            </a:r>
          </a:p>
          <a:p>
            <a:pPr lvl="1">
              <a:defRPr/>
            </a:pPr>
            <a:r>
              <a:rPr lang="fr-FR" dirty="0"/>
              <a:t>Longue : Médecine, Vétérinaire,… (et plus…)</a:t>
            </a:r>
          </a:p>
          <a:p>
            <a:pPr>
              <a:defRPr/>
            </a:pPr>
            <a:r>
              <a:rPr lang="fr-FR" dirty="0"/>
              <a:t>C’est aussi construire un parcours, définir une stratégie en amont ou au fil du cursus</a:t>
            </a:r>
          </a:p>
          <a:p>
            <a:pPr lvl="1">
              <a:defRPr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52627B-4C59-49AC-928E-EAE4E35F7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75" y="261088"/>
            <a:ext cx="1973739" cy="1143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653433-92A4-4A63-AE73-91DBCC315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853850"/>
            <a:ext cx="788134" cy="7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554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1142</Words>
  <Application>Microsoft Office PowerPoint</Application>
  <PresentationFormat>Grand écran</PresentationFormat>
  <Paragraphs>202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Tahoma</vt:lpstr>
      <vt:lpstr>Wingdings</vt:lpstr>
      <vt:lpstr>Thème Office</vt:lpstr>
      <vt:lpstr>Accueil des parents de première une année déterminante pour anticiper</vt:lpstr>
      <vt:lpstr>Les cartes de lycéen</vt:lpstr>
      <vt:lpstr>L’année scolaire 2022/23</vt:lpstr>
      <vt:lpstr>Les enseignements de spécialité</vt:lpstr>
      <vt:lpstr>L’évaluation en dans le cycle terminal</vt:lpstr>
      <vt:lpstr>Présentation PowerPoint</vt:lpstr>
      <vt:lpstr>L’inscription au baccalauréat</vt:lpstr>
      <vt:lpstr>Les épreuves d’entraînement à l’examen</vt:lpstr>
      <vt:lpstr>Choisir des études supérieures</vt:lpstr>
      <vt:lpstr>Présentation PowerPoint</vt:lpstr>
      <vt:lpstr>Chacun de ces choix est porteur de conséquences</vt:lpstr>
      <vt:lpstr>Anticiper les échéances</vt:lpstr>
      <vt:lpstr>Classes préparatoires aux grandes écoles</vt:lpstr>
      <vt:lpstr>Les inscriptions cumulatives</vt:lpstr>
      <vt:lpstr>Un parcours intégré scolaire et universitaire</vt:lpstr>
      <vt:lpstr>S’informer</vt:lpstr>
      <vt:lpstr>Portes ouvertes</vt:lpstr>
      <vt:lpstr>Prochaines échéances</vt:lpstr>
      <vt:lpstr>Le pass culture</vt:lpstr>
      <vt:lpstr>Conseil d’administration</vt:lpstr>
      <vt:lpstr>Les associations de parents</vt:lpstr>
      <vt:lpstr>Vos interlocuteurs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Accueil des parents de seconde</dc:title>
  <dc:creator>proviseur</dc:creator>
  <cp:lastModifiedBy>proviseur</cp:lastModifiedBy>
  <cp:revision>19</cp:revision>
  <dcterms:created xsi:type="dcterms:W3CDTF">2022-09-05T14:57:33Z</dcterms:created>
  <dcterms:modified xsi:type="dcterms:W3CDTF">2022-09-10T08:04:12Z</dcterms:modified>
</cp:coreProperties>
</file>