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9"/>
  </p:notesMasterIdLst>
  <p:handoutMasterIdLst>
    <p:handoutMasterId r:id="rId20"/>
  </p:handoutMasterIdLst>
  <p:sldIdLst>
    <p:sldId id="326" r:id="rId2"/>
    <p:sldId id="365" r:id="rId3"/>
    <p:sldId id="366" r:id="rId4"/>
    <p:sldId id="328" r:id="rId5"/>
    <p:sldId id="352" r:id="rId6"/>
    <p:sldId id="358" r:id="rId7"/>
    <p:sldId id="367" r:id="rId8"/>
    <p:sldId id="363" r:id="rId9"/>
    <p:sldId id="351" r:id="rId10"/>
    <p:sldId id="368" r:id="rId11"/>
    <p:sldId id="362" r:id="rId12"/>
    <p:sldId id="371" r:id="rId13"/>
    <p:sldId id="369" r:id="rId14"/>
    <p:sldId id="372" r:id="rId15"/>
    <p:sldId id="347" r:id="rId16"/>
    <p:sldId id="353" r:id="rId17"/>
    <p:sldId id="370" r:id="rId1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51"/>
            <p14:sldId id="368"/>
            <p14:sldId id="362"/>
            <p14:sldId id="371"/>
            <p14:sldId id="369"/>
            <p14:sldId id="372"/>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34BAB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9" autoAdjust="0"/>
    <p:restoredTop sz="94660"/>
  </p:normalViewPr>
  <p:slideViewPr>
    <p:cSldViewPr showGuides="1">
      <p:cViewPr varScale="1">
        <p:scale>
          <a:sx n="109" d="100"/>
          <a:sy n="109" d="100"/>
        </p:scale>
        <p:origin x="738" y="9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04/12/2023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04/12/2023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04/12/2023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04/12/2023</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04/12/2023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04/12/2023</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04/12/2023</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04/12/2023</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04/12/2023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04/12/2023</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04/12/2023</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04/12/2023</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04/12/2023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04/12/2023</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04/12/2023</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04/12/2023</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04/12/2023</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04/12/2023</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04/12/2023</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04/12/2023</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04/12/2023</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04/12/2023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04/12/2023</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04/12/2023</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04/12/2023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04/12/2023</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Une adresse mail valide et consultée régulièrement : </a:t>
            </a:r>
            <a:r>
              <a:rPr lang="fr-FR" sz="1400" dirty="0">
                <a:solidFill>
                  <a:schemeClr val="bg1"/>
                </a:solidFill>
              </a:rPr>
              <a:t> </a:t>
            </a:r>
            <a:r>
              <a:rPr lang="fr-FR" sz="1400" dirty="0">
                <a:solidFill>
                  <a:schemeClr val="accent1"/>
                </a:solidFill>
              </a:rPr>
              <a:t>pour échanger et recevoir les informations sur votre dossier</a:t>
            </a:r>
          </a:p>
          <a:p>
            <a:pPr lvl="0" algn="just" defTabSz="457200">
              <a:spcBef>
                <a:spcPts val="600"/>
              </a:spcBef>
              <a:spcAft>
                <a:spcPts val="600"/>
              </a:spcAft>
              <a:buClr>
                <a:srgbClr val="FF0000"/>
              </a:buClr>
              <a:buSzPct val="100000"/>
            </a:pPr>
            <a:endParaRPr lang="fr-FR" sz="1400" dirty="0">
              <a:solidFill>
                <a:srgbClr val="3D566E"/>
              </a:solidFill>
            </a:endParaRP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L’INE</a:t>
            </a:r>
            <a:r>
              <a:rPr lang="fr-FR" sz="1400" b="1" dirty="0">
                <a:solidFill>
                  <a:srgbClr val="3D566E"/>
                </a:solidFill>
              </a:rPr>
              <a:t> </a:t>
            </a:r>
            <a:r>
              <a:rPr lang="fr-FR" sz="1400" dirty="0">
                <a:solidFill>
                  <a:schemeClr val="accent1"/>
                </a:solidFill>
              </a:rPr>
              <a:t>(identifiant national élève en lycée général, technologique ou professionnel) ou</a:t>
            </a:r>
            <a:r>
              <a:rPr lang="fr-FR" sz="1400" dirty="0"/>
              <a:t> </a:t>
            </a:r>
            <a:r>
              <a:rPr lang="fr-FR" sz="1400" b="1" dirty="0">
                <a:solidFill>
                  <a:srgbClr val="F28E65"/>
                </a:solidFill>
              </a:rPr>
              <a:t>INAA</a:t>
            </a:r>
            <a:r>
              <a:rPr lang="fr-FR" sz="1400" dirty="0">
                <a:solidFill>
                  <a:schemeClr val="accent1"/>
                </a:solidFill>
              </a:rPr>
              <a:t> (en lycée agricole) : sur les bulletins scolaires ou le relevé de notes des épreuves anticipées du baccalauréat. </a:t>
            </a:r>
          </a:p>
          <a:p>
            <a:pPr lvl="0" algn="just" defTabSz="457200">
              <a:spcBef>
                <a:spcPts val="600"/>
              </a:spcBef>
              <a:spcAft>
                <a:spcPts val="600"/>
              </a:spcAft>
              <a:buClr>
                <a:srgbClr val="FF0000"/>
              </a:buClr>
              <a:buSzPct val="100000"/>
            </a:pPr>
            <a:r>
              <a:rPr lang="fr-FR" sz="1400" b="1" dirty="0">
                <a:solidFill>
                  <a:schemeClr val="accent1"/>
                </a:solidFill>
              </a:rPr>
              <a:t>À noter pour les lycées français à l’étranger </a:t>
            </a:r>
            <a:r>
              <a:rPr lang="fr-FR" sz="1400" dirty="0">
                <a:solidFill>
                  <a:schemeClr val="accent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10</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a:t>
            </a:r>
            <a:r>
              <a:rPr lang="fr-FR" sz="1400" b="1" dirty="0" smtClean="0">
                <a:solidFill>
                  <a:schemeClr val="tx1"/>
                </a:solidFill>
              </a:rPr>
              <a:t>17 </a:t>
            </a:r>
            <a:r>
              <a:rPr lang="fr-FR" sz="1400" b="1" dirty="0">
                <a:solidFill>
                  <a:schemeClr val="tx1"/>
                </a:solidFill>
              </a:rPr>
              <a:t>janvier </a:t>
            </a:r>
            <a:r>
              <a:rPr lang="fr-FR" sz="1400" b="1" dirty="0" smtClean="0">
                <a:solidFill>
                  <a:schemeClr val="tx1"/>
                </a:solidFill>
              </a:rPr>
              <a:t>2024</a:t>
            </a:r>
            <a:endParaRPr lang="fr-FR" sz="1400" b="1" dirty="0">
              <a:solidFill>
                <a:schemeClr val="tx1"/>
              </a:solidFill>
            </a:endParaRPr>
          </a:p>
        </p:txBody>
      </p:sp>
      <p:sp>
        <p:nvSpPr>
          <p:cNvPr id="5" name="Rectangle à coins arrondis 4"/>
          <p:cNvSpPr/>
          <p:nvPr/>
        </p:nvSpPr>
        <p:spPr>
          <a:xfrm>
            <a:off x="467541" y="3554513"/>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p>
        </p:txBody>
      </p:sp>
      <p:sp>
        <p:nvSpPr>
          <p:cNvPr id="9" name="Rectangle à coins arrondis 8"/>
          <p:cNvSpPr/>
          <p:nvPr/>
        </p:nvSpPr>
        <p:spPr>
          <a:xfrm>
            <a:off x="468358" y="1894577"/>
            <a:ext cx="8352928"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7449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lgn="just">
              <a:buClr>
                <a:schemeClr val="bg2"/>
              </a:buClr>
              <a:buFont typeface="Courier New" panose="02070309020205020404" pitchFamily="49" charset="0"/>
              <a:buChar char="o"/>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dirty="0">
                <a:solidFill>
                  <a:schemeClr val="accent1"/>
                </a:solidFill>
              </a:rPr>
              <a:t>Possibilité de faire </a:t>
            </a:r>
            <a:r>
              <a:rPr lang="fr-FR" sz="1400" b="1" dirty="0">
                <a:solidFill>
                  <a:schemeClr val="bg1"/>
                </a:solidFill>
                <a:highlight>
                  <a:srgbClr val="0000FF"/>
                </a:highlight>
              </a:rPr>
              <a:t>des sous-vœux pour certaines filières</a:t>
            </a:r>
            <a:r>
              <a:rPr lang="fr-FR" sz="1400" dirty="0">
                <a:solidFill>
                  <a:schemeClr val="accent1"/>
                </a:solidFill>
              </a:rPr>
              <a:t> (classes prépa, BTS, BUT, école de commerce, d'ingénieurs, IFSI…)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a:t>
            </a:r>
            <a:r>
              <a:rPr lang="fr-FR" sz="1400" dirty="0" smtClean="0">
                <a:solidFill>
                  <a:schemeClr val="accent1"/>
                </a:solidFill>
              </a:rPr>
              <a:t>pour </a:t>
            </a:r>
            <a:r>
              <a:rPr lang="fr-FR" sz="1400" dirty="0">
                <a:solidFill>
                  <a:schemeClr val="accent1"/>
                </a:solidFill>
              </a:rPr>
              <a:t>chaque vœu formulé</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La date de formulation du vœu n’est pas prise en compte </a:t>
            </a:r>
            <a:r>
              <a:rPr lang="fr-FR" sz="1400" dirty="0">
                <a:solidFill>
                  <a:schemeClr val="accent1"/>
                </a:solidFill>
              </a:rPr>
              <a:t>pour l’examen du dossier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Chaque formation n’a connaissance que des vœux formulés pour elle </a:t>
            </a:r>
            <a:br>
              <a:rPr lang="fr-FR" sz="1400" b="1" dirty="0">
                <a:solidFill>
                  <a:schemeClr val="bg1"/>
                </a:solidFill>
                <a:highlight>
                  <a:srgbClr val="0000FF"/>
                </a:highlight>
              </a:rPr>
            </a:br>
            <a:r>
              <a:rPr lang="fr-FR" sz="1400" dirty="0">
                <a:solidFill>
                  <a:schemeClr val="accent1"/>
                </a:solidFill>
              </a:rPr>
              <a:t>(elle ne connait pas les autres vœux formulés  par les candidats)</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Quand un candidat accepte une formation, il a toujours la possibilité de conserver des vœux pour lesquels il est en liste d’attente </a:t>
            </a:r>
            <a:r>
              <a:rPr lang="fr-FR" sz="1400" dirty="0">
                <a:solidFill>
                  <a:schemeClr val="accent1"/>
                </a:solidFill>
              </a:rPr>
              <a:t>et qui l’intéressent davantage</a:t>
            </a:r>
            <a:endParaRPr lang="fr-FR" sz="1400"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508104" y="19548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principales règles à </a:t>
            </a:r>
            <a:r>
              <a:rPr lang="fr-FR" sz="1400" b="1" dirty="0" smtClean="0">
                <a:solidFill>
                  <a:schemeClr val="tx1"/>
                </a:solidFill>
              </a:rPr>
              <a:t>retenir</a:t>
            </a:r>
            <a:endParaRPr lang="fr-FR" sz="1400" b="1" dirty="0">
              <a:solidFill>
                <a:schemeClr val="tx1"/>
              </a:solidFill>
            </a:endParaRPr>
          </a:p>
        </p:txBody>
      </p:sp>
    </p:spTree>
    <p:extLst>
      <p:ext uri="{BB962C8B-B14F-4D97-AF65-F5344CB8AC3E}">
        <p14:creationId xmlns:p14="http://schemas.microsoft.com/office/powerpoint/2010/main" val="679528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04/12/2023</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12</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lvl="0" indent="-285750" algn="just" defTabSz="457200">
              <a:spcBef>
                <a:spcPct val="20000"/>
              </a:spcBef>
              <a:buClr>
                <a:srgbClr val="FF0000"/>
              </a:buClr>
              <a:buSzPct val="100000"/>
              <a:buFont typeface="Courier New" panose="02070309020205020404" pitchFamily="49" charset="0"/>
              <a:buChar char="o"/>
              <a:defRPr/>
            </a:pPr>
            <a:r>
              <a:rPr lang="fr-FR" sz="1400" b="1" dirty="0" smtClean="0">
                <a:solidFill>
                  <a:schemeClr val="bg1"/>
                </a:solidFill>
                <a:highlight>
                  <a:srgbClr val="0000FF"/>
                </a:highlight>
              </a:rPr>
              <a:t>La lettre de motivation</a:t>
            </a:r>
            <a:r>
              <a:rPr lang="fr-FR" sz="1400" dirty="0" smtClean="0">
                <a:solidFill>
                  <a:schemeClr val="bg1"/>
                </a:solidFill>
                <a:highlight>
                  <a:srgbClr val="0000FF"/>
                </a:highlight>
              </a:rPr>
              <a:t> </a:t>
            </a:r>
            <a:r>
              <a:rPr lang="fr-FR" sz="1400" b="0" dirty="0" smtClean="0">
                <a:solidFill>
                  <a:schemeClr val="accent1"/>
                </a:solidFill>
              </a:rPr>
              <a:t> quand </a:t>
            </a:r>
            <a:r>
              <a:rPr lang="fr-FR" sz="1400" b="0" dirty="0">
                <a:solidFill>
                  <a:schemeClr val="accent1"/>
                </a:solidFill>
              </a:rPr>
              <a:t>elle est demandée par la formation</a:t>
            </a: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pièces complémentaires </a:t>
            </a:r>
            <a:r>
              <a:rPr lang="fr-FR" sz="1400" b="0" dirty="0">
                <a:solidFill>
                  <a:schemeClr val="accent1"/>
                </a:solidFill>
              </a:rPr>
              <a:t>demandées par certaines formations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fiche Avenir</a:t>
            </a:r>
            <a:r>
              <a:rPr lang="fr-FR" sz="1400" b="0" dirty="0">
                <a:solidFill>
                  <a:schemeClr val="accent1"/>
                </a:solidFill>
              </a:rPr>
              <a:t> renseignée par le </a:t>
            </a:r>
            <a:r>
              <a:rPr lang="fr-FR" sz="1400" b="0" dirty="0" smtClean="0">
                <a:solidFill>
                  <a:schemeClr val="accent1"/>
                </a:solidFill>
              </a:rPr>
              <a:t>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384376"/>
          </a:xfrm>
        </p:spPr>
        <p:txBody>
          <a:bodyPr>
            <a:noAutofit/>
          </a:bodyPr>
          <a:lstStyle/>
          <a:p>
            <a:pPr defTabSz="457189">
              <a:spcBef>
                <a:spcPct val="20000"/>
              </a:spcBef>
              <a:spcAft>
                <a:spcPts val="0"/>
              </a:spcAft>
              <a:buClr>
                <a:srgbClr val="FF0000"/>
              </a:buClr>
              <a:buSzPct val="100000"/>
              <a:defRPr/>
            </a:pPr>
            <a:endParaRPr lang="fr-FR" sz="1400" b="1" dirty="0" smtClean="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smtClean="0">
                <a:solidFill>
                  <a:schemeClr val="bg1"/>
                </a:solidFill>
                <a:highlight>
                  <a:srgbClr val="0000FF"/>
                </a:highlight>
              </a:rPr>
              <a:t>Les </a:t>
            </a:r>
            <a:r>
              <a:rPr lang="fr-FR" sz="1400" b="1" dirty="0">
                <a:solidFill>
                  <a:schemeClr val="bg1"/>
                </a:solidFill>
                <a:highlight>
                  <a:srgbClr val="0000FF"/>
                </a:highlight>
              </a:rPr>
              <a:t>bulletins scolaires et notes du baccalauréat : </a:t>
            </a:r>
          </a:p>
          <a:p>
            <a:pPr lvl="1" algn="just"/>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a:t>
            </a:r>
            <a:r>
              <a:rPr lang="fr-FR" sz="1400" dirty="0" smtClean="0">
                <a:solidFill>
                  <a:schemeClr val="accent1"/>
                </a:solidFill>
              </a:rPr>
              <a:t>du baccalauréat (pour </a:t>
            </a:r>
            <a:r>
              <a:rPr lang="fr-FR" sz="1400" dirty="0">
                <a:solidFill>
                  <a:schemeClr val="accent1"/>
                </a:solidFill>
              </a:rPr>
              <a:t>les lycéens généraux et technologiques)</a:t>
            </a:r>
          </a:p>
          <a:p>
            <a:pPr lvl="1" algn="just"/>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r>
              <a:rPr lang="fr-FR" sz="1400" dirty="0" smtClean="0">
                <a:solidFill>
                  <a:schemeClr val="accent1"/>
                </a:solidFill>
              </a:rPr>
              <a:t>) </a:t>
            </a:r>
          </a:p>
          <a:p>
            <a:pPr marL="180000" lvl="1" indent="0" algn="just">
              <a:buNone/>
            </a:pPr>
            <a:endParaRPr lang="fr-FR" sz="1400" dirty="0" smtClean="0">
              <a:solidFill>
                <a:schemeClr val="accent1"/>
              </a:solidFill>
            </a:endParaRP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a:t>
            </a:r>
            <a:r>
              <a:rPr lang="fr-FR" sz="1400" b="1">
                <a:solidFill>
                  <a:srgbClr val="FFFFFF"/>
                </a:solidFill>
                <a:highlight>
                  <a:srgbClr val="0000FF"/>
                </a:highlight>
              </a:rPr>
              <a:t>spécifique </a:t>
            </a:r>
            <a:r>
              <a:rPr lang="fr-FR" sz="1400">
                <a:solidFill>
                  <a:srgbClr val="000000"/>
                </a:solidFill>
              </a:rPr>
              <a:t>(sections européennes ou binationales, et les options </a:t>
            </a:r>
            <a:r>
              <a:rPr lang="fr-FR" sz="1400" smtClean="0">
                <a:solidFill>
                  <a:srgbClr val="000000"/>
                </a:solidFill>
              </a:rPr>
              <a:t>internationales) </a:t>
            </a:r>
            <a:r>
              <a:rPr lang="fr-FR" sz="1400" b="1" dirty="0">
                <a:solidFill>
                  <a:srgbClr val="FFFFFF"/>
                </a:solidFill>
                <a:highlight>
                  <a:srgbClr val="0000FF"/>
                </a:highlight>
              </a:rPr>
              <a:t>ou votre participation aux cordées de la réussite </a:t>
            </a:r>
            <a:r>
              <a:rPr lang="fr-FR" sz="1400" dirty="0">
                <a:solidFill>
                  <a:srgbClr val="000000"/>
                </a:solidFill>
              </a:rPr>
              <a:t>(seulement si vous le souhaitez)</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04/12/2023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04/12/2023</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15</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a:t>
            </a:r>
            <a:r>
              <a:rPr lang="fr-FR" sz="1400" b="1" dirty="0" smtClean="0">
                <a:solidFill>
                  <a:schemeClr val="bg1"/>
                </a:solidFill>
                <a:highlight>
                  <a:srgbClr val="0000FF"/>
                </a:highlight>
              </a:rPr>
              <a:t>2024,</a:t>
            </a:r>
            <a:r>
              <a:rPr lang="fr-FR" sz="1400" b="1" dirty="0" smtClean="0">
                <a:solidFill>
                  <a:schemeClr val="accent1"/>
                </a:solidFill>
              </a:rPr>
              <a:t> </a:t>
            </a:r>
            <a:r>
              <a:rPr lang="fr-FR" sz="1400" b="1" dirty="0">
                <a:solidFill>
                  <a:schemeClr val="accent1"/>
                </a:solidFill>
              </a:rPr>
              <a:t>des modalités de fonctionnement de la plateforme et des vidéos tutos pour vous familiariser avec la procédure</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pas attendre la dernière minute</a:t>
            </a:r>
            <a:r>
              <a:rPr lang="fr-FR" sz="1400" b="1" dirty="0">
                <a:solidFill>
                  <a:schemeClr val="accent1"/>
                </a:solidFill>
              </a:rPr>
              <a:t> pour préparer </a:t>
            </a:r>
            <a:r>
              <a:rPr lang="fr-FR" sz="1400" b="1" dirty="0" smtClean="0">
                <a:solidFill>
                  <a:schemeClr val="accent1"/>
                </a:solidFill>
              </a:rPr>
              <a:t>votre projet </a:t>
            </a:r>
            <a:r>
              <a:rPr lang="fr-FR" sz="1400" b="1" dirty="0">
                <a:solidFill>
                  <a:schemeClr val="accent1"/>
                </a:solidFill>
              </a:rPr>
              <a:t>d’orientation : </a:t>
            </a:r>
            <a:r>
              <a:rPr lang="fr-FR" sz="1400" b="1" dirty="0" smtClean="0">
                <a:solidFill>
                  <a:schemeClr val="accent1"/>
                </a:solidFill>
              </a:rPr>
              <a:t>explorez </a:t>
            </a:r>
            <a:r>
              <a:rPr lang="fr-FR" sz="1400" b="1" dirty="0">
                <a:solidFill>
                  <a:schemeClr val="accent1"/>
                </a:solidFill>
              </a:rPr>
              <a:t>le moteur de recherche des formations, </a:t>
            </a:r>
            <a:r>
              <a:rPr lang="fr-FR" sz="1400" b="1" dirty="0" smtClean="0">
                <a:solidFill>
                  <a:schemeClr val="accent1"/>
                </a:solidFill>
              </a:rPr>
              <a:t>consultez </a:t>
            </a:r>
            <a:r>
              <a:rPr lang="fr-FR" sz="1400" b="1" dirty="0">
                <a:solidFill>
                  <a:schemeClr val="accent1"/>
                </a:solidFill>
              </a:rPr>
              <a:t>les fiches des formations qui vous </a:t>
            </a:r>
            <a:r>
              <a:rPr lang="fr-FR" sz="1400" b="1" dirty="0" smtClean="0">
                <a:solidFill>
                  <a:schemeClr val="accent1"/>
                </a:solidFill>
              </a:rPr>
              <a:t>intéressent et aidez vous des chiffres clés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4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Ne restez pas seuls avec vos questions :</a:t>
            </a:r>
            <a:r>
              <a:rPr lang="fr-FR" sz="1400" b="1" dirty="0">
                <a:solidFill>
                  <a:schemeClr val="accent1"/>
                </a:solidFill>
              </a:rPr>
              <a:t> </a:t>
            </a:r>
            <a:r>
              <a:rPr lang="fr-FR" sz="1400" b="1" dirty="0" smtClean="0">
                <a:solidFill>
                  <a:schemeClr val="accent1"/>
                </a:solidFill>
              </a:rPr>
              <a:t>échangez </a:t>
            </a:r>
            <a:r>
              <a:rPr lang="fr-FR" sz="1400" b="1" dirty="0">
                <a:solidFill>
                  <a:schemeClr val="accent1"/>
                </a:solidFill>
              </a:rPr>
              <a:t>au sein de votre lycée et profiter des opportunités de rencontres avec les enseignants et étudiants du supérieur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smtClean="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le déroulement de la phase d’admission</a:t>
            </a:r>
            <a:r>
              <a:rPr lang="fr-FR" sz="1400" b="1" dirty="0" smtClean="0">
                <a:solidFill>
                  <a:schemeClr val="accent1"/>
                </a:solidFill>
              </a:rPr>
              <a:t>, en vous aidant des conseils des enseignants du supérieur et des chiffres clés renseignés dans les fiches des formations</a:t>
            </a: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smtClean="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a:t>
            </a:r>
            <a:r>
              <a:rPr lang="fr-FR" sz="1400" b="1" dirty="0" smtClean="0">
                <a:solidFill>
                  <a:schemeClr val="tx1"/>
                </a:solidFill>
              </a:rPr>
              <a:t>Parcoursup</a:t>
            </a:r>
            <a:endParaRPr lang="fr-FR" sz="1400" b="1" dirty="0">
              <a:solidFill>
                <a:schemeClr val="tx1"/>
              </a:solidFill>
            </a:endParaRP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266429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 numéro vert (à partir du </a:t>
            </a:r>
            <a:r>
              <a:rPr lang="fr-FR" sz="1600" b="1" dirty="0" smtClean="0">
                <a:solidFill>
                  <a:schemeClr val="accent1"/>
                </a:solidFill>
                <a:highlight>
                  <a:srgbClr val="FFFF00"/>
                </a:highlight>
              </a:rPr>
              <a:t>17 janvier 2024) </a:t>
            </a:r>
            <a:r>
              <a:rPr lang="fr-FR" sz="1600" b="1" dirty="0">
                <a:solidFill>
                  <a:schemeClr val="accent1"/>
                </a:solidFill>
                <a:highlight>
                  <a:srgbClr val="FFFF00"/>
                </a:highlight>
              </a:rPr>
              <a:t>:</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0 800 400 070 </a:t>
            </a:r>
            <a:br>
              <a:rPr lang="fr-FR" sz="1600" b="1" dirty="0">
                <a:solidFill>
                  <a:schemeClr val="accent1"/>
                </a:solidFill>
              </a:rPr>
            </a:br>
            <a:r>
              <a:rPr lang="fr-FR" sz="1600" dirty="0">
                <a:solidFill>
                  <a:schemeClr val="accent1"/>
                </a:solidFill>
              </a:rPr>
              <a:t>(Numéros spécifiques pour l’Outre-mer indiqués sur Parcoursup.fr)</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contact </a:t>
            </a:r>
            <a:r>
              <a:rPr lang="fr-FR" sz="1600" dirty="0">
                <a:solidFill>
                  <a:schemeClr val="accent1"/>
                </a:solidFill>
              </a:rPr>
              <a:t>depuis le dossier </a:t>
            </a:r>
            <a:r>
              <a:rPr lang="fr-FR" sz="1600" dirty="0" err="1">
                <a:solidFill>
                  <a:schemeClr val="accent1"/>
                </a:solidFill>
              </a:rPr>
              <a:t>Parcoursup</a:t>
            </a: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des conseils</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17</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67545" y="987574"/>
            <a:ext cx="8208912" cy="663637"/>
          </a:xfrm>
        </p:spPr>
        <p:txBody>
          <a:bodyPr/>
          <a:lstStyle/>
          <a:p>
            <a:r>
              <a:rPr lang="fr-FR" sz="2200" dirty="0"/>
              <a:t>Des services pour vous informer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fontScale="92500" lnSpcReduction="1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smtClean="0">
                <a:solidFill>
                  <a:schemeClr val="bg1"/>
                </a:solidFill>
                <a:highlight>
                  <a:srgbClr val="0000FF"/>
                </a:highlight>
              </a:rPr>
              <a:t>L’intégralité de l’offre de formation : </a:t>
            </a:r>
            <a:r>
              <a:rPr lang="fr-FR" sz="1500" b="1" dirty="0">
                <a:solidFill>
                  <a:schemeClr val="bg1"/>
                </a:solidFill>
                <a:highlight>
                  <a:srgbClr val="0000FF"/>
                </a:highlight>
              </a:rPr>
              <a:t>Parcoursup vous permet de découvrir toutes les formations </a:t>
            </a:r>
            <a:r>
              <a:rPr lang="fr-FR" sz="1500" b="1" dirty="0" smtClean="0">
                <a:solidFill>
                  <a:schemeClr val="bg1"/>
                </a:solidFill>
                <a:highlight>
                  <a:srgbClr val="0000FF"/>
                </a:highlight>
              </a:rPr>
              <a:t>supérieures </a:t>
            </a:r>
            <a:r>
              <a:rPr lang="fr-FR" sz="1500" b="1" dirty="0">
                <a:solidFill>
                  <a:schemeClr val="bg1"/>
                </a:solidFill>
                <a:highlight>
                  <a:srgbClr val="0000FF"/>
                </a:highlight>
              </a:rPr>
              <a:t>qui sont reconnues par </a:t>
            </a:r>
            <a:r>
              <a:rPr lang="fr-FR" sz="1500" b="1" dirty="0" smtClean="0">
                <a:solidFill>
                  <a:schemeClr val="bg1"/>
                </a:solidFill>
                <a:highlight>
                  <a:srgbClr val="0000FF"/>
                </a:highlight>
              </a:rPr>
              <a:t>l’Etat. 23 </a:t>
            </a:r>
            <a:r>
              <a:rPr lang="fr-FR" sz="1500" b="1" dirty="0">
                <a:solidFill>
                  <a:schemeClr val="bg1"/>
                </a:solidFill>
                <a:highlight>
                  <a:srgbClr val="0000FF"/>
                </a:highlight>
              </a:rPr>
              <a:t>000 formations </a:t>
            </a:r>
            <a:r>
              <a:rPr lang="fr-FR" sz="1500" b="1" dirty="0" smtClean="0">
                <a:solidFill>
                  <a:schemeClr val="bg1"/>
                </a:solidFill>
                <a:highlight>
                  <a:srgbClr val="0000FF"/>
                </a:highlight>
              </a:rPr>
              <a:t>référencées</a:t>
            </a:r>
            <a:endParaRPr lang="fr-FR" sz="1500" b="1" dirty="0">
              <a:solidFill>
                <a:schemeClr val="bg1"/>
              </a:solidFill>
              <a:highlight>
                <a:srgbClr val="0000FF"/>
              </a:highlight>
            </a:endParaRPr>
          </a:p>
          <a:p>
            <a:pPr algn="just" defTabSz="457200">
              <a:spcBef>
                <a:spcPct val="20000"/>
              </a:spcBef>
              <a:spcAft>
                <a:spcPts val="0"/>
              </a:spcAft>
              <a:buClr>
                <a:srgbClr val="FF0000"/>
              </a:buClr>
              <a:buSzPct val="100000"/>
              <a:tabLst>
                <a:tab pos="182563" algn="l"/>
              </a:tabLst>
            </a:pPr>
            <a:r>
              <a:rPr lang="fr-FR" sz="1500" dirty="0">
                <a:solidFill>
                  <a:schemeClr val="accent1"/>
                </a:solidFill>
              </a:rPr>
              <a:t>	</a:t>
            </a:r>
            <a:r>
              <a:rPr lang="fr-FR" sz="1500" dirty="0" smtClean="0">
                <a:solidFill>
                  <a:schemeClr val="accent1"/>
                </a:solidFill>
              </a:rPr>
              <a:t>Des formations sous statut étudiant et des formations en apprentissage </a:t>
            </a:r>
          </a:p>
          <a:p>
            <a:pPr algn="just" defTabSz="457200">
              <a:spcBef>
                <a:spcPct val="20000"/>
              </a:spcBef>
              <a:spcAft>
                <a:spcPts val="0"/>
              </a:spcAft>
              <a:buClr>
                <a:srgbClr val="FF0000"/>
              </a:buClr>
              <a:buSzPct val="100000"/>
              <a:tabLst>
                <a:tab pos="182563" algn="l"/>
              </a:tabLst>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simplicité : Parcoursup simplifie vos démarches pour vous permettre de vous concentrer sur votre projet </a:t>
            </a:r>
            <a:r>
              <a:rPr lang="fr-FR" sz="1500" b="1" dirty="0" smtClean="0">
                <a:solidFill>
                  <a:schemeClr val="bg1"/>
                </a:solidFill>
                <a:highlight>
                  <a:srgbClr val="0000FF"/>
                </a:highlight>
              </a:rPr>
              <a:t>d’orientation </a:t>
            </a:r>
            <a:endParaRPr lang="fr-FR" sz="1500" b="1" dirty="0">
              <a:solidFill>
                <a:schemeClr val="bg1"/>
              </a:solidFill>
              <a:highlight>
                <a:srgbClr val="0000FF"/>
              </a:highlight>
            </a:endParaRPr>
          </a:p>
          <a:p>
            <a:pPr marL="179388" algn="just" defTabSz="457200">
              <a:spcBef>
                <a:spcPct val="20000"/>
              </a:spcBef>
              <a:spcAft>
                <a:spcPts val="600"/>
              </a:spcAft>
              <a:buClr>
                <a:srgbClr val="FF0000"/>
              </a:buClr>
              <a:buSzPct val="100000"/>
            </a:pPr>
            <a:r>
              <a:rPr lang="fr-FR" sz="1500" dirty="0">
                <a:solidFill>
                  <a:schemeClr val="accent1"/>
                </a:solidFill>
              </a:rPr>
              <a:t>Parcoursup, c’est </a:t>
            </a:r>
            <a:r>
              <a:rPr lang="fr-FR" sz="1500" dirty="0" smtClean="0">
                <a:solidFill>
                  <a:schemeClr val="accent1"/>
                </a:solidFill>
              </a:rPr>
              <a:t>1 procédure dématérialisée, 1 </a:t>
            </a:r>
            <a:r>
              <a:rPr lang="fr-FR" sz="1500" dirty="0">
                <a:solidFill>
                  <a:schemeClr val="accent1"/>
                </a:solidFill>
              </a:rPr>
              <a:t>calendrier unique </a:t>
            </a:r>
            <a:r>
              <a:rPr lang="fr-FR" sz="1500" dirty="0" smtClean="0">
                <a:solidFill>
                  <a:schemeClr val="accent1"/>
                </a:solidFill>
              </a:rPr>
              <a:t>et 1 </a:t>
            </a:r>
            <a:r>
              <a:rPr lang="fr-FR" sz="1500" dirty="0">
                <a:solidFill>
                  <a:schemeClr val="accent1"/>
                </a:solidFill>
              </a:rPr>
              <a:t>seul dossier à </a:t>
            </a:r>
            <a:r>
              <a:rPr lang="fr-FR" sz="1500" dirty="0" smtClean="0">
                <a:solidFill>
                  <a:schemeClr val="accent1"/>
                </a:solidFill>
              </a:rPr>
              <a:t>constituer</a:t>
            </a:r>
            <a:endParaRPr lang="fr-FR" sz="1500" dirty="0">
              <a:solidFill>
                <a:schemeClr val="accent1"/>
              </a:solidFill>
            </a:endParaRPr>
          </a:p>
          <a:p>
            <a:pPr marL="182563" lvl="0" indent="-182563" algn="just" defTabSz="457200">
              <a:spcBef>
                <a:spcPct val="20000"/>
              </a:spcBef>
              <a:spcAft>
                <a:spcPts val="0"/>
              </a:spcAft>
              <a:buClr>
                <a:srgbClr val="FF0000"/>
              </a:buClr>
              <a:buSzPct val="100000"/>
            </a:pPr>
            <a:r>
              <a:rPr lang="fr-FR" sz="1500" b="1" dirty="0" smtClean="0"/>
              <a:t>	</a:t>
            </a:r>
            <a:r>
              <a:rPr lang="fr-FR" sz="1500" dirty="0">
                <a:solidFill>
                  <a:schemeClr val="accent1"/>
                </a:solidFill>
              </a:rPr>
              <a:t>Parcoursup, c’est </a:t>
            </a:r>
            <a:r>
              <a:rPr lang="fr-FR" sz="1500" dirty="0" smtClean="0">
                <a:solidFill>
                  <a:schemeClr val="accent1"/>
                </a:solidFill>
              </a:rPr>
              <a:t>un cadre de présentation des formations homogène pour </a:t>
            </a:r>
            <a:r>
              <a:rPr lang="fr-FR" sz="1500" b="1" dirty="0" smtClean="0">
                <a:solidFill>
                  <a:schemeClr val="accent1"/>
                </a:solidFill>
              </a:rPr>
              <a:t>trouver rapidement les informations essentielles</a:t>
            </a:r>
            <a:r>
              <a:rPr lang="fr-FR" sz="1500" dirty="0" smtClean="0">
                <a:solidFill>
                  <a:schemeClr val="accent1"/>
                </a:solidFill>
              </a:rPr>
              <a:t>, pour </a:t>
            </a:r>
            <a:r>
              <a:rPr lang="fr-FR" sz="1500" b="1" dirty="0" smtClean="0">
                <a:solidFill>
                  <a:schemeClr val="accent1"/>
                </a:solidFill>
              </a:rPr>
              <a:t>connaitre les chiffres clés </a:t>
            </a:r>
            <a:r>
              <a:rPr lang="fr-FR" sz="1500" dirty="0" smtClean="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15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liberté de choix : Parcoursup vous permet de choisir </a:t>
            </a:r>
            <a:r>
              <a:rPr lang="fr-FR" sz="1500" b="1" dirty="0" smtClean="0">
                <a:solidFill>
                  <a:schemeClr val="bg1"/>
                </a:solidFill>
                <a:highlight>
                  <a:srgbClr val="0000FF"/>
                </a:highlight>
              </a:rPr>
              <a:t>librement les </a:t>
            </a:r>
            <a:r>
              <a:rPr lang="fr-FR" sz="1500" b="1" dirty="0">
                <a:solidFill>
                  <a:schemeClr val="bg1"/>
                </a:solidFill>
                <a:highlight>
                  <a:srgbClr val="0000FF"/>
                </a:highlight>
              </a:rPr>
              <a:t>formations qui vous intéressent</a:t>
            </a:r>
          </a:p>
          <a:p>
            <a:pPr marL="179388" algn="just" defTabSz="457200">
              <a:spcBef>
                <a:spcPct val="20000"/>
              </a:spcBef>
              <a:spcAft>
                <a:spcPts val="0"/>
              </a:spcAft>
              <a:buClr>
                <a:srgbClr val="FF0000"/>
              </a:buClr>
              <a:buSzPct val="100000"/>
            </a:pPr>
            <a:r>
              <a:rPr lang="fr-FR" sz="1500" dirty="0">
                <a:solidFill>
                  <a:schemeClr val="accent1"/>
                </a:solidFill>
              </a:rPr>
              <a:t>Vous formulez vos vœux </a:t>
            </a:r>
            <a:r>
              <a:rPr lang="fr-FR" sz="1500" b="1" dirty="0">
                <a:solidFill>
                  <a:schemeClr val="accent1"/>
                </a:solidFill>
              </a:rPr>
              <a:t>sans </a:t>
            </a:r>
            <a:r>
              <a:rPr lang="fr-FR" sz="1500" b="1" dirty="0" smtClean="0">
                <a:solidFill>
                  <a:schemeClr val="accent1"/>
                </a:solidFill>
              </a:rPr>
              <a:t>les classer</a:t>
            </a:r>
            <a:r>
              <a:rPr lang="fr-FR" sz="1500" dirty="0" smtClean="0">
                <a:solidFill>
                  <a:schemeClr val="accent1"/>
                </a:solidFill>
              </a:rPr>
              <a:t>. Vous </a:t>
            </a:r>
            <a:r>
              <a:rPr lang="fr-FR" sz="1500" dirty="0">
                <a:solidFill>
                  <a:schemeClr val="accent1"/>
                </a:solidFill>
              </a:rPr>
              <a:t>choisissez </a:t>
            </a:r>
            <a:r>
              <a:rPr lang="fr-FR" sz="1500" dirty="0" smtClean="0">
                <a:solidFill>
                  <a:schemeClr val="accent1"/>
                </a:solidFill>
              </a:rPr>
              <a:t>votre formation en </a:t>
            </a:r>
            <a:r>
              <a:rPr lang="fr-FR" sz="1500" dirty="0">
                <a:solidFill>
                  <a:schemeClr val="accent1"/>
                </a:solidFill>
              </a:rPr>
              <a:t>fonction des propositions d’admission que vous recevez, à partir du </a:t>
            </a:r>
            <a:r>
              <a:rPr lang="fr-FR" sz="1500" dirty="0" smtClean="0">
                <a:solidFill>
                  <a:schemeClr val="accent1"/>
                </a:solidFill>
              </a:rPr>
              <a:t>30 mai 2024. </a:t>
            </a:r>
            <a:r>
              <a:rPr lang="fr-FR" sz="1500" b="1" dirty="0" smtClean="0">
                <a:solidFill>
                  <a:schemeClr val="accent1"/>
                </a:solidFill>
              </a:rPr>
              <a:t>Vous avez le dernier mot</a:t>
            </a:r>
          </a:p>
          <a:p>
            <a:pPr marL="179388" algn="just" defTabSz="457200">
              <a:spcBef>
                <a:spcPct val="20000"/>
              </a:spcBef>
              <a:spcAft>
                <a:spcPts val="0"/>
              </a:spcAft>
              <a:buClr>
                <a:srgbClr val="FF0000"/>
              </a:buClr>
              <a:buSzPct val="100000"/>
            </a:pPr>
            <a:endParaRPr lang="fr-FR" sz="1000" dirty="0">
              <a:solidFill>
                <a:schemeClr val="accent1"/>
              </a:solidFill>
            </a:endParaRPr>
          </a:p>
          <a:p>
            <a:pPr marL="179388" algn="just" defTabSz="457200">
              <a:spcBef>
                <a:spcPct val="20000"/>
              </a:spcBef>
              <a:spcAft>
                <a:spcPts val="0"/>
              </a:spcAft>
              <a:buClr>
                <a:srgbClr val="FF0000"/>
              </a:buClr>
              <a:buSzPct val="100000"/>
            </a:pPr>
            <a:r>
              <a:rPr lang="fr-FR" sz="1500" b="1" u="sng" dirty="0" smtClean="0">
                <a:solidFill>
                  <a:srgbClr val="FF0000"/>
                </a:solidFill>
              </a:rPr>
              <a:t>Important </a:t>
            </a:r>
            <a:r>
              <a:rPr lang="fr-FR" sz="1500" b="1" u="sng" dirty="0" smtClean="0">
                <a:solidFill>
                  <a:schemeClr val="accent1"/>
                </a:solidFill>
              </a:rPr>
              <a:t>:</a:t>
            </a:r>
            <a:r>
              <a:rPr lang="fr-FR" sz="1500" b="1" dirty="0" smtClean="0">
                <a:solidFill>
                  <a:schemeClr val="accent1"/>
                </a:solidFill>
              </a:rPr>
              <a:t> Parcoursup ne fait pas l’analyse des candidatures </a:t>
            </a:r>
            <a:r>
              <a:rPr lang="fr-FR" sz="1500" dirty="0" smtClean="0">
                <a:solidFill>
                  <a:schemeClr val="accent1"/>
                </a:solidFill>
              </a:rPr>
              <a:t>: ce sont les enseignants </a:t>
            </a:r>
            <a:r>
              <a:rPr lang="fr-FR" sz="1500" dirty="0">
                <a:solidFill>
                  <a:schemeClr val="accent1"/>
                </a:solidFill>
              </a:rPr>
              <a:t>des formations </a:t>
            </a:r>
            <a:r>
              <a:rPr lang="fr-FR" sz="1500" dirty="0" smtClean="0">
                <a:solidFill>
                  <a:schemeClr val="accent1"/>
                </a:solidFill>
              </a:rPr>
              <a:t>du supérieur qui définissent les critères, examinent </a:t>
            </a:r>
            <a:r>
              <a:rPr lang="fr-FR" sz="1500" dirty="0">
                <a:solidFill>
                  <a:schemeClr val="accent1"/>
                </a:solidFill>
              </a:rPr>
              <a:t>votre dossier, font des propositions auxquelles vous </a:t>
            </a:r>
            <a:r>
              <a:rPr lang="fr-FR" sz="1500" dirty="0" smtClean="0">
                <a:solidFill>
                  <a:schemeClr val="accent1"/>
                </a:solidFill>
              </a:rPr>
              <a:t>répondez</a:t>
            </a:r>
            <a:endParaRPr lang="fr-FR" sz="1500"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6 engagements au service des usagers </a:t>
            </a:r>
            <a:endParaRPr lang="fr-FR" sz="1400" b="1" dirty="0">
              <a:solidFill>
                <a:schemeClr val="tx1"/>
              </a:solidFill>
            </a:endParaRP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70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a:t>
            </a:r>
            <a:r>
              <a:rPr lang="fr-FR" sz="1500" b="1" dirty="0" smtClean="0">
                <a:solidFill>
                  <a:schemeClr val="bg1"/>
                </a:solidFill>
                <a:highlight>
                  <a:srgbClr val="0000FF"/>
                </a:highlight>
              </a:rPr>
              <a:t>une priorité, pour </a:t>
            </a:r>
            <a:r>
              <a:rPr lang="fr-FR" sz="1500" b="1" dirty="0">
                <a:solidFill>
                  <a:schemeClr val="bg1"/>
                </a:solidFill>
                <a:highlight>
                  <a:srgbClr val="0000FF"/>
                </a:highlight>
              </a:rPr>
              <a:t>vous permettre d’affiner votre projet et d’estimer vos chances</a:t>
            </a:r>
          </a:p>
          <a:p>
            <a:pPr marL="179388" algn="just" defTabSz="457200">
              <a:spcBef>
                <a:spcPts val="600"/>
              </a:spcBef>
              <a:spcAft>
                <a:spcPts val="300"/>
              </a:spcAft>
              <a:buClr>
                <a:srgbClr val="FF0000"/>
              </a:buClr>
              <a:buSzPct val="100000"/>
            </a:pPr>
            <a:r>
              <a:rPr lang="fr-FR" sz="1700" dirty="0" smtClean="0">
                <a:solidFill>
                  <a:schemeClr val="accent1"/>
                </a:solidFill>
              </a:rPr>
              <a:t>Parcoursup permet facilement de comparer entre les formations, avant de faire des vœux</a:t>
            </a:r>
          </a:p>
          <a:p>
            <a:pPr marL="179388" algn="just" defTabSz="457200">
              <a:spcBef>
                <a:spcPct val="20000"/>
              </a:spcBef>
              <a:spcAft>
                <a:spcPts val="300"/>
              </a:spcAft>
              <a:buClr>
                <a:srgbClr val="FF0000"/>
              </a:buClr>
              <a:buSzPct val="100000"/>
            </a:pPr>
            <a:r>
              <a:rPr lang="fr-FR" sz="1700" dirty="0" smtClean="0">
                <a:solidFill>
                  <a:schemeClr val="accent1"/>
                </a:solidFill>
              </a:rPr>
              <a:t>Parcoursup permet de visualiser </a:t>
            </a:r>
            <a:r>
              <a:rPr lang="fr-FR" sz="1700" b="1" dirty="0" smtClean="0">
                <a:solidFill>
                  <a:schemeClr val="accent1"/>
                </a:solidFill>
              </a:rPr>
              <a:t>les critères </a:t>
            </a:r>
            <a:r>
              <a:rPr lang="fr-FR" sz="1700" b="1" dirty="0">
                <a:solidFill>
                  <a:schemeClr val="accent1"/>
                </a:solidFill>
              </a:rPr>
              <a:t>d’analyse des </a:t>
            </a:r>
            <a:r>
              <a:rPr lang="fr-FR" sz="1700" b="1" dirty="0" smtClean="0">
                <a:solidFill>
                  <a:schemeClr val="accent1"/>
                </a:solidFill>
              </a:rPr>
              <a:t>candidatures qu’utiliseront les formations du supérieur</a:t>
            </a:r>
            <a:endParaRPr lang="fr-FR" sz="1700" dirty="0" smtClean="0">
              <a:solidFill>
                <a:schemeClr val="accent1"/>
              </a:solidFill>
            </a:endParaRPr>
          </a:p>
          <a:p>
            <a:pPr marL="179388" algn="just" defTabSz="457200">
              <a:spcBef>
                <a:spcPct val="20000"/>
              </a:spcBef>
              <a:spcAft>
                <a:spcPts val="0"/>
              </a:spcAft>
              <a:buClr>
                <a:srgbClr val="FF0000"/>
              </a:buClr>
              <a:buSzPct val="100000"/>
            </a:pPr>
            <a:r>
              <a:rPr lang="fr-FR" sz="1700" dirty="0" smtClean="0">
                <a:solidFill>
                  <a:schemeClr val="accent1"/>
                </a:solidFill>
              </a:rPr>
              <a:t>Parcoursup permet de consulter des </a:t>
            </a:r>
            <a:r>
              <a:rPr lang="fr-FR" sz="1700" b="1" dirty="0" smtClean="0">
                <a:solidFill>
                  <a:schemeClr val="accent1"/>
                </a:solidFill>
              </a:rPr>
              <a:t>conseils des enseignants du supérieur </a:t>
            </a:r>
            <a:r>
              <a:rPr lang="fr-FR" sz="1700" dirty="0" smtClean="0">
                <a:solidFill>
                  <a:schemeClr val="accent1"/>
                </a:solidFill>
              </a:rPr>
              <a:t>sur les parcours recommandés au lycée ou encore sur la manière de faire votre candidature. Parcoursup fournit des </a:t>
            </a:r>
            <a:r>
              <a:rPr lang="fr-FR" sz="1700" dirty="0">
                <a:solidFill>
                  <a:schemeClr val="accent1"/>
                </a:solidFill>
              </a:rPr>
              <a:t>données </a:t>
            </a:r>
            <a:r>
              <a:rPr lang="fr-FR" sz="1700" dirty="0" smtClean="0">
                <a:solidFill>
                  <a:schemeClr val="accent1"/>
                </a:solidFill>
              </a:rPr>
              <a:t>sur la session précédente (profils </a:t>
            </a:r>
            <a:r>
              <a:rPr lang="fr-FR" sz="1700" dirty="0">
                <a:solidFill>
                  <a:schemeClr val="accent1"/>
                </a:solidFill>
              </a:rPr>
              <a:t>de candidats classés ; rythme d’envoi des </a:t>
            </a:r>
            <a:r>
              <a:rPr lang="fr-FR" sz="1700" dirty="0" smtClean="0">
                <a:solidFill>
                  <a:schemeClr val="accent1"/>
                </a:solidFill>
              </a:rPr>
              <a:t>propositions) pour </a:t>
            </a:r>
            <a:r>
              <a:rPr lang="fr-FR" sz="1700" b="1" dirty="0" smtClean="0">
                <a:solidFill>
                  <a:schemeClr val="accent1"/>
                </a:solidFill>
              </a:rPr>
              <a:t>anticiper le déroulement de la phase d’admission</a:t>
            </a:r>
          </a:p>
          <a:p>
            <a:pPr marL="179388" algn="just"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algn="just" defTabSz="457200">
              <a:spcBef>
                <a:spcPts val="600"/>
              </a:spcBef>
              <a:spcAft>
                <a:spcPts val="300"/>
              </a:spcAft>
              <a:buClr>
                <a:srgbClr val="FF0000"/>
              </a:buClr>
              <a:buSzPct val="100000"/>
            </a:pPr>
            <a:r>
              <a:rPr lang="fr-FR" sz="1700" dirty="0">
                <a:solidFill>
                  <a:schemeClr val="accent1"/>
                </a:solidFill>
              </a:rPr>
              <a:t>Vous n’êtes pas seuls </a:t>
            </a:r>
            <a:r>
              <a:rPr lang="fr-FR" sz="1700" dirty="0" smtClean="0">
                <a:solidFill>
                  <a:schemeClr val="accent1"/>
                </a:solidFill>
              </a:rPr>
              <a:t>pour faire vos </a:t>
            </a:r>
            <a:r>
              <a:rPr lang="fr-FR" sz="1700" dirty="0">
                <a:solidFill>
                  <a:schemeClr val="accent1"/>
                </a:solidFill>
              </a:rPr>
              <a:t>choix : vous êtes accompagné, au lycée, via la plateforme, </a:t>
            </a:r>
            <a:r>
              <a:rPr lang="fr-FR" sz="1700" dirty="0" smtClean="0">
                <a:solidFill>
                  <a:schemeClr val="accent1"/>
                </a:solidFill>
              </a:rPr>
              <a:t>au numéro vert ou encore lors des journées portes ouvertes, pour </a:t>
            </a:r>
            <a:r>
              <a:rPr lang="fr-FR" sz="1700" dirty="0">
                <a:solidFill>
                  <a:schemeClr val="accent1"/>
                </a:solidFill>
              </a:rPr>
              <a:t>élaborer votre projet, faire des vœux, choisir votre formation. </a:t>
            </a:r>
            <a:endParaRPr lang="fr-FR" sz="1700" dirty="0" smtClean="0">
              <a:solidFill>
                <a:schemeClr val="accent1"/>
              </a:solidFill>
            </a:endParaRPr>
          </a:p>
          <a:p>
            <a:pPr marL="179388" algn="just" defTabSz="457200">
              <a:spcBef>
                <a:spcPct val="20000"/>
              </a:spcBef>
              <a:spcAft>
                <a:spcPts val="300"/>
              </a:spcAft>
              <a:buClr>
                <a:srgbClr val="FF0000"/>
              </a:buClr>
              <a:buSzPct val="100000"/>
            </a:pPr>
            <a:r>
              <a:rPr lang="fr-FR" sz="1700" dirty="0" smtClean="0">
                <a:solidFill>
                  <a:schemeClr val="accent1"/>
                </a:solidFill>
              </a:rPr>
              <a:t>A partir de la fiche formation, retrouvez les personnes référentes de l’établissement que vous pouvez contacter </a:t>
            </a:r>
          </a:p>
          <a:p>
            <a:pPr marL="179388" algn="just" defTabSz="457200">
              <a:spcBef>
                <a:spcPct val="20000"/>
              </a:spcBef>
              <a:spcAft>
                <a:spcPts val="0"/>
              </a:spcAft>
              <a:buClr>
                <a:srgbClr val="FF0000"/>
              </a:buClr>
              <a:buSzPct val="100000"/>
            </a:pPr>
            <a:r>
              <a:rPr lang="fr-FR" sz="1700" dirty="0" smtClean="0">
                <a:solidFill>
                  <a:schemeClr val="accent1"/>
                </a:solidFill>
              </a:rPr>
              <a:t>Et si </a:t>
            </a:r>
            <a:r>
              <a:rPr lang="fr-FR" sz="1700" dirty="0">
                <a:solidFill>
                  <a:schemeClr val="accent1"/>
                </a:solidFill>
              </a:rPr>
              <a:t>vous n’avez pas reçu de proposition, les recteurs </a:t>
            </a:r>
            <a:r>
              <a:rPr lang="fr-FR" sz="1700" dirty="0" smtClean="0">
                <a:solidFill>
                  <a:schemeClr val="accent1"/>
                </a:solidFill>
              </a:rPr>
              <a:t>proposent </a:t>
            </a:r>
            <a:r>
              <a:rPr lang="fr-FR" sz="1700" dirty="0">
                <a:solidFill>
                  <a:schemeClr val="accent1"/>
                </a:solidFill>
              </a:rPr>
              <a:t>un accompagnement pour vous </a:t>
            </a:r>
            <a:r>
              <a:rPr lang="fr-FR" sz="1700" dirty="0" smtClean="0">
                <a:solidFill>
                  <a:schemeClr val="accent1"/>
                </a:solidFill>
              </a:rPr>
              <a:t>aider</a:t>
            </a:r>
            <a:endParaRPr lang="fr-FR" sz="1700" dirty="0">
              <a:solidFill>
                <a:schemeClr val="accent1"/>
              </a:solidFill>
            </a:endParaRPr>
          </a:p>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a:t>
            </a:r>
            <a:r>
              <a:rPr lang="fr-FR" sz="1500" b="1" dirty="0" smtClean="0">
                <a:solidFill>
                  <a:schemeClr val="bg1"/>
                </a:solidFill>
                <a:highlight>
                  <a:srgbClr val="0000FF"/>
                </a:highlight>
              </a:rPr>
              <a:t>compte de votre profil pour favoriser l’égalité d’accès et de réussite des étudiants </a:t>
            </a:r>
            <a:endParaRPr lang="fr-FR" sz="1500" b="1" dirty="0">
              <a:solidFill>
                <a:schemeClr val="bg1"/>
              </a:solidFill>
              <a:highlight>
                <a:srgbClr val="0000FF"/>
              </a:highlight>
            </a:endParaRPr>
          </a:p>
          <a:p>
            <a:pPr marL="179388" algn="just" defTabSz="457200">
              <a:spcBef>
                <a:spcPts val="600"/>
              </a:spcBef>
              <a:spcAft>
                <a:spcPts val="300"/>
              </a:spcAft>
              <a:buClr>
                <a:srgbClr val="FF0000"/>
              </a:buClr>
              <a:buSzPct val="100000"/>
            </a:pPr>
            <a:r>
              <a:rPr lang="fr-FR" sz="1700" dirty="0">
                <a:solidFill>
                  <a:schemeClr val="accent1"/>
                </a:solidFill>
              </a:rPr>
              <a:t>Parcoursup met en œuvre des actions ciblées pour l’accès au supérieur des lycéens boursiers, professionnels ou </a:t>
            </a:r>
            <a:r>
              <a:rPr lang="fr-FR" sz="1700" dirty="0" smtClean="0">
                <a:solidFill>
                  <a:schemeClr val="accent1"/>
                </a:solidFill>
              </a:rPr>
              <a:t>technologiques, ou encore des lycéens participant à des cordées de la réussite</a:t>
            </a:r>
            <a:endParaRPr lang="fr-FR" sz="1700" dirty="0">
              <a:solidFill>
                <a:schemeClr val="accent1"/>
              </a:solidFill>
            </a:endParaRPr>
          </a:p>
          <a:p>
            <a:pPr marL="179388" algn="just" defTabSz="457200">
              <a:spcBef>
                <a:spcPct val="20000"/>
              </a:spcBef>
              <a:spcAft>
                <a:spcPts val="300"/>
              </a:spcAft>
              <a:buClr>
                <a:srgbClr val="FF0000"/>
              </a:buClr>
              <a:buSzPct val="100000"/>
            </a:pPr>
            <a:r>
              <a:rPr lang="fr-FR" sz="1700" dirty="0" smtClean="0">
                <a:solidFill>
                  <a:schemeClr val="accent1"/>
                </a:solidFill>
              </a:rPr>
              <a:t>Parcoursup </a:t>
            </a:r>
            <a:r>
              <a:rPr lang="fr-FR" sz="1700" dirty="0">
                <a:solidFill>
                  <a:schemeClr val="accent1"/>
                </a:solidFill>
              </a:rPr>
              <a:t>prend en compte les situations </a:t>
            </a:r>
            <a:r>
              <a:rPr lang="fr-FR" sz="1700" dirty="0" smtClean="0">
                <a:solidFill>
                  <a:schemeClr val="accent1"/>
                </a:solidFill>
              </a:rPr>
              <a:t>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700" dirty="0">
                <a:solidFill>
                  <a:schemeClr val="accent1"/>
                </a:solidFill>
              </a:rPr>
              <a:t>Parcoursup promeut le développement des parcours personnalisés (Oui-Si) à l’université pour favoriser la réussite des étudiants.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6 engagements au service des usagers </a:t>
            </a:r>
            <a:endParaRPr lang="fr-FR" sz="1400" b="1" dirty="0">
              <a:solidFill>
                <a:schemeClr val="tx1"/>
              </a:solidFill>
            </a:endParaRPr>
          </a:p>
        </p:txBody>
      </p:sp>
    </p:spTree>
    <p:extLst>
      <p:ext uri="{BB962C8B-B14F-4D97-AF65-F5344CB8AC3E}">
        <p14:creationId xmlns:p14="http://schemas.microsoft.com/office/powerpoint/2010/main" val="569228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04/12/2023</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04/12/2023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a:t>
            </a:r>
            <a:r>
              <a:rPr lang="fr-FR" sz="1600" b="1" dirty="0" smtClean="0">
                <a:solidFill>
                  <a:schemeClr val="tx1"/>
                </a:solidFill>
              </a:rPr>
              <a:t>23 </a:t>
            </a:r>
            <a:r>
              <a:rPr lang="fr-FR" sz="1600" b="1" dirty="0">
                <a:solidFill>
                  <a:schemeClr val="tx1"/>
                </a:solidFill>
              </a:rPr>
              <a:t>000 formations dispensant de diplômes reconnus par </a:t>
            </a:r>
            <a:r>
              <a:rPr lang="fr-FR" sz="1600" b="1" dirty="0" smtClean="0">
                <a:solidFill>
                  <a:schemeClr val="tx1"/>
                </a:solidFill>
              </a:rPr>
              <a:t>l’État </a:t>
            </a:r>
            <a:r>
              <a:rPr lang="fr-FR" sz="1600" b="1" dirty="0">
                <a:solidFill>
                  <a:schemeClr val="tx1"/>
                </a:solidFill>
              </a:rPr>
              <a:t>disponibles via le moteur de recherche de formation </a:t>
            </a:r>
            <a:r>
              <a:rPr lang="fr-FR" sz="1600" b="1" dirty="0" smtClean="0">
                <a:solidFill>
                  <a:schemeClr val="tx1"/>
                </a:solidFill>
              </a:rPr>
              <a:t>:</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a:t>
            </a:r>
            <a:r>
              <a:rPr lang="fr-FR" sz="1400" b="1" dirty="0" smtClean="0">
                <a:solidFill>
                  <a:schemeClr val="bg1"/>
                </a:solidFill>
                <a:highlight>
                  <a:srgbClr val="0000FF"/>
                </a:highlight>
              </a:rPr>
              <a:t>sous statut étudiant</a:t>
            </a:r>
            <a:r>
              <a:rPr lang="fr-FR" sz="1400" dirty="0">
                <a:solidFill>
                  <a:schemeClr val="accent1"/>
                </a:solidFill>
              </a:rPr>
              <a:t> </a:t>
            </a:r>
            <a:r>
              <a:rPr lang="fr-FR" sz="1400" dirty="0" smtClean="0">
                <a:solidFill>
                  <a:schemeClr val="accent1"/>
                </a:solidFill>
              </a:rPr>
              <a:t>: </a:t>
            </a:r>
            <a:r>
              <a:rPr lang="fr-FR" sz="1400" dirty="0">
                <a:solidFill>
                  <a:schemeClr val="accent1"/>
                </a:solidFill>
              </a:rPr>
              <a:t>les différentes licences (dont les licences « accès santé »), les Parcours préparatoires au professorat des écoles (PPPE) et les parcours d’accès aux études de santé (</a:t>
            </a:r>
            <a:r>
              <a:rPr lang="fr-FR" sz="1400" dirty="0" smtClean="0">
                <a:solidFill>
                  <a:schemeClr val="accent1"/>
                </a:solidFill>
              </a:rPr>
              <a:t>PASS), classes </a:t>
            </a:r>
            <a:r>
              <a:rPr lang="fr-FR" sz="1400" dirty="0">
                <a:solidFill>
                  <a:schemeClr val="accent1"/>
                </a:solidFill>
              </a:rPr>
              <a:t>prépa, BTS, BUT (Bachelor universitaire de technologie ), formations en soins infirmiers (en IFSI) et autres formations paramédicales, formations en travail social (en EFTS), écoles d’ingénieur, de commerce et de management, Sciences Po/ Instituts d’Etudes </a:t>
            </a:r>
            <a:r>
              <a:rPr lang="fr-FR" sz="1400" dirty="0" smtClean="0">
                <a:solidFill>
                  <a:schemeClr val="accent1"/>
                </a:solidFill>
              </a:rPr>
              <a:t>Politiques, </a:t>
            </a:r>
            <a:r>
              <a:rPr lang="fr-FR" sz="1400" dirty="0">
                <a:solidFill>
                  <a:schemeClr val="accent1"/>
                </a:solidFill>
              </a:rPr>
              <a:t>écoles vétérinaires, formations aux métiers de la culture, du sport</a:t>
            </a:r>
            <a:r>
              <a:rPr lang="fr-FR" sz="1400" dirty="0" smtClean="0">
                <a:solidFill>
                  <a:schemeClr val="accent1"/>
                </a:solidFill>
              </a:rPr>
              <a: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a:t>
            </a:r>
            <a:r>
              <a:rPr lang="fr-FR" sz="1400" b="1" dirty="0" smtClean="0">
                <a:solidFill>
                  <a:schemeClr val="bg1"/>
                </a:solidFill>
                <a:highlight>
                  <a:srgbClr val="0000FF"/>
                </a:highlight>
              </a:rPr>
              <a:t>sous statut apprenti (en alternance)</a:t>
            </a:r>
            <a:r>
              <a:rPr lang="fr-FR" sz="1400" dirty="0">
                <a:solidFill>
                  <a:schemeClr val="accent1"/>
                </a:solidFill>
              </a:rPr>
              <a:t> : l</a:t>
            </a:r>
            <a:r>
              <a:rPr lang="fr-FR" sz="1400" dirty="0" smtClean="0">
                <a:solidFill>
                  <a:schemeClr val="accent1"/>
                </a:solidFill>
              </a:rPr>
              <a:t>’apprentissage </a:t>
            </a:r>
            <a:r>
              <a:rPr lang="fr-FR" sz="1400" dirty="0">
                <a:solidFill>
                  <a:schemeClr val="accent1"/>
                </a:solidFill>
              </a:rPr>
              <a:t>est proposé dans différentes formations (BTS, BUT, licence…).</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r>
              <a:rPr lang="fr-FR" sz="1400" b="1" dirty="0">
                <a:solidFill>
                  <a:schemeClr val="bg1"/>
                </a:solidFill>
                <a:highlight>
                  <a:srgbClr val="0000FF"/>
                </a:highlight>
              </a:rPr>
              <a:t>Des informations  utiles à consulter sur chaque fiche formation </a:t>
            </a:r>
            <a:r>
              <a:rPr lang="fr-FR" sz="1400" dirty="0">
                <a:solidFill>
                  <a:schemeClr val="accent1"/>
                </a:solidFill>
              </a:rPr>
              <a:t>: </a:t>
            </a:r>
            <a:r>
              <a:rPr lang="fr-FR" sz="1400" dirty="0" smtClean="0">
                <a:solidFill>
                  <a:schemeClr val="accent1"/>
                </a:solidFill>
              </a:rPr>
              <a:t>le taux d’accès, les critères et leur importance, le </a:t>
            </a:r>
            <a:r>
              <a:rPr lang="fr-FR" sz="1400" dirty="0">
                <a:solidFill>
                  <a:schemeClr val="accent1"/>
                </a:solidFill>
              </a:rPr>
              <a:t>statut de l’établissement (</a:t>
            </a:r>
            <a:r>
              <a:rPr lang="fr-FR" sz="1400" dirty="0" smtClean="0">
                <a:solidFill>
                  <a:schemeClr val="accent1"/>
                </a:solidFill>
              </a:rPr>
              <a:t>public/privé), l’information sur le caractère sélectif de la formation, les candidats classés en 2023, les </a:t>
            </a:r>
            <a:r>
              <a:rPr lang="fr-FR" sz="1400" dirty="0">
                <a:solidFill>
                  <a:schemeClr val="accent1"/>
                </a:solidFill>
              </a:rPr>
              <a:t>frais de </a:t>
            </a:r>
            <a:r>
              <a:rPr lang="fr-FR" sz="1400" dirty="0" smtClean="0">
                <a:solidFill>
                  <a:schemeClr val="accent1"/>
                </a:solidFill>
              </a:rPr>
              <a:t>scolarité ou de candidature, les </a:t>
            </a:r>
            <a:r>
              <a:rPr lang="fr-FR" sz="1400" dirty="0">
                <a:solidFill>
                  <a:schemeClr val="accent1"/>
                </a:solidFill>
              </a:rPr>
              <a:t>débouchés </a:t>
            </a:r>
            <a:r>
              <a:rPr lang="fr-FR" sz="1400" dirty="0" smtClean="0">
                <a:solidFill>
                  <a:schemeClr val="accent1"/>
                </a:solidFill>
              </a:rPr>
              <a:t>et </a:t>
            </a:r>
            <a:r>
              <a:rPr lang="fr-FR" sz="1400" dirty="0">
                <a:solidFill>
                  <a:schemeClr val="accent1"/>
                </a:solidFill>
              </a:rPr>
              <a:t>possibilités de poursuite </a:t>
            </a:r>
            <a:r>
              <a:rPr lang="fr-FR" sz="1400" dirty="0" smtClean="0">
                <a:solidFill>
                  <a:schemeClr val="accent1"/>
                </a:solidFill>
              </a:rPr>
              <a:t>d’études…ou encore les rapports publics de l’examen réalisé en 2023</a:t>
            </a:r>
            <a:endParaRPr lang="fr-FR" sz="1400" dirty="0">
              <a:solidFill>
                <a:schemeClr val="accent1"/>
              </a:solidFill>
            </a:endParaRP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395536" y="3548792"/>
            <a:ext cx="3384376" cy="923330"/>
          </a:xfrm>
          <a:prstGeom prst="rect">
            <a:avLst/>
          </a:prstGeom>
          <a:noFill/>
        </p:spPr>
        <p:txBody>
          <a:bodyPr wrap="square" rtlCol="0">
            <a:spAutoFit/>
          </a:bodyPr>
          <a:lstStyle/>
          <a:p>
            <a:r>
              <a:rPr lang="fr-FR" sz="1500" b="1" dirty="0">
                <a:solidFill>
                  <a:schemeClr val="bg1"/>
                </a:solidFill>
                <a:highlight>
                  <a:srgbClr val="0000FF"/>
                </a:highlight>
              </a:rPr>
              <a:t>Avenirs.onisep.fr</a:t>
            </a:r>
          </a:p>
          <a:p>
            <a:pPr algn="just"/>
            <a:r>
              <a:rPr lang="fr-FR" sz="1300" dirty="0" smtClean="0"/>
              <a:t>Retrouvez </a:t>
            </a:r>
            <a:r>
              <a:rPr lang="fr-FR" sz="1300" dirty="0"/>
              <a:t>toutes les informations sélectionnées par l’Onisep sur les filières, les formations, les métiers </a:t>
            </a:r>
          </a:p>
        </p:txBody>
      </p:sp>
      <p:sp>
        <p:nvSpPr>
          <p:cNvPr id="15" name="ZoneTexte 14"/>
          <p:cNvSpPr txBox="1"/>
          <p:nvPr/>
        </p:nvSpPr>
        <p:spPr>
          <a:xfrm flipH="1">
            <a:off x="4283967" y="3557990"/>
            <a:ext cx="4248472" cy="923330"/>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endParaRPr lang="fr-FR" sz="1300" dirty="0" smtClean="0"/>
          </a:p>
          <a:p>
            <a:pPr marL="285750" indent="-285750">
              <a:buFontTx/>
              <a:buChar char="-"/>
            </a:pPr>
            <a:r>
              <a:rPr lang="fr-FR" sz="1300" dirty="0" smtClean="0"/>
              <a:t>un </a:t>
            </a:r>
            <a:r>
              <a:rPr lang="fr-FR" sz="1300" dirty="0"/>
              <a:t>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10" name="Image 9"/>
          <p:cNvPicPr>
            <a:picLocks noChangeAspect="1"/>
          </p:cNvPicPr>
          <p:nvPr/>
        </p:nvPicPr>
        <p:blipFill>
          <a:blip r:embed="rId2"/>
          <a:stretch>
            <a:fillRect/>
          </a:stretch>
        </p:blipFill>
        <p:spPr>
          <a:xfrm>
            <a:off x="4952437" y="1028018"/>
            <a:ext cx="3580002" cy="2227792"/>
          </a:xfrm>
          <a:prstGeom prst="rect">
            <a:avLst/>
          </a:prstGeom>
        </p:spPr>
      </p:pic>
      <p:pic>
        <p:nvPicPr>
          <p:cNvPr id="3" name="Image 2"/>
          <p:cNvPicPr>
            <a:picLocks noChangeAspect="1"/>
          </p:cNvPicPr>
          <p:nvPr/>
        </p:nvPicPr>
        <p:blipFill>
          <a:blip r:embed="rId3"/>
          <a:stretch>
            <a:fillRect/>
          </a:stretch>
        </p:blipFill>
        <p:spPr>
          <a:xfrm>
            <a:off x="391171" y="1339227"/>
            <a:ext cx="4149061" cy="1812517"/>
          </a:xfrm>
          <a:prstGeom prst="rect">
            <a:avLst/>
          </a:prstGeom>
        </p:spPr>
      </p:pic>
    </p:spTree>
    <p:extLst>
      <p:ext uri="{BB962C8B-B14F-4D97-AF65-F5344CB8AC3E}">
        <p14:creationId xmlns:p14="http://schemas.microsoft.com/office/powerpoint/2010/main" val="809968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a:t>
            </a:r>
            <a:r>
              <a:rPr lang="fr-FR" sz="2400" dirty="0" smtClean="0"/>
              <a:t>ECHANGER</a:t>
            </a:r>
            <a:endParaRPr lang="fr-FR" sz="24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smtClean="0"/>
              <a:t>Pour poser ses questions en direct </a:t>
            </a:r>
            <a:endParaRPr lang="fr-FR" sz="1300" dirty="0"/>
          </a:p>
        </p:txBody>
      </p:sp>
      <p:sp>
        <p:nvSpPr>
          <p:cNvPr id="2" name="ZoneTexte 1"/>
          <p:cNvSpPr txBox="1"/>
          <p:nvPr/>
        </p:nvSpPr>
        <p:spPr>
          <a:xfrm>
            <a:off x="4860032" y="1519500"/>
            <a:ext cx="3888432" cy="3077766"/>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t>
            </a:r>
            <a:r>
              <a:rPr lang="fr-FR" sz="1200" dirty="0" smtClean="0">
                <a:solidFill>
                  <a:schemeClr val="bg1"/>
                </a:solidFill>
              </a:rPr>
              <a:t>avec </a:t>
            </a:r>
            <a:r>
              <a:rPr lang="fr-FR" sz="1200" dirty="0">
                <a:solidFill>
                  <a:schemeClr val="bg1"/>
                </a:solidFill>
              </a:rPr>
              <a:t>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accent6"/>
                </a:solidFill>
              </a:rPr>
              <a:t>Consulter les ressources en ligne de nos partenaires </a:t>
            </a:r>
          </a:p>
          <a:p>
            <a:r>
              <a:rPr lang="fr-FR" sz="1000" i="1" dirty="0">
                <a:solidFill>
                  <a:schemeClr val="bg1"/>
                </a:solidFill>
              </a:rPr>
              <a:t>(accessibles gratuitement depuis la page d’accueil p</a:t>
            </a:r>
            <a:r>
              <a:rPr lang="fr-FR" sz="1000" i="1" dirty="0" smtClean="0">
                <a:solidFill>
                  <a:schemeClr val="bg1"/>
                </a:solidFill>
              </a:rPr>
              <a:t>arcoursup.fr)</a:t>
            </a:r>
            <a:endParaRPr lang="fr-FR" sz="1000" i="1" dirty="0">
              <a:solidFill>
                <a:schemeClr val="bg1"/>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96105"/>
            <a:ext cx="3882382" cy="2183840"/>
          </a:xfrm>
          <a:prstGeom prst="rect">
            <a:avLst/>
          </a:prstGeom>
        </p:spPr>
      </p:pic>
    </p:spTree>
    <p:extLst>
      <p:ext uri="{BB962C8B-B14F-4D97-AF65-F5344CB8AC3E}">
        <p14:creationId xmlns:p14="http://schemas.microsoft.com/office/powerpoint/2010/main" val="3816005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04/12/2023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4032</TotalTime>
  <Words>1466</Words>
  <Application>Microsoft Office PowerPoint</Application>
  <PresentationFormat>Affichage à l'écran (16:9)</PresentationFormat>
  <Paragraphs>130</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Courier New</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LE BON REFLEXE : S’INFORMER, ECHANGER</vt:lpstr>
      <vt:lpstr>Présentation PowerPoint</vt:lpstr>
      <vt:lpstr>S’inscrire sur Parcoursup </vt:lpstr>
      <vt:lpstr>Présentation PowerPoint</vt:lpstr>
      <vt:lpstr>Présentation PowerPoint</vt:lpstr>
      <vt:lpstr>Présentation PowerPoint</vt:lpstr>
      <vt:lpstr>Présentation PowerPoint</vt:lpstr>
      <vt:lpstr>Présentation PowerPoint</vt:lpstr>
      <vt:lpstr>Présentation PowerPoint</vt:lpstr>
      <vt:lpstr>Des services pour vous informer et répondre à vos questions tout au long de la procédure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JEROME TEILLARD</cp:lastModifiedBy>
  <cp:revision>155</cp:revision>
  <dcterms:created xsi:type="dcterms:W3CDTF">2020-10-27T08:44:50Z</dcterms:created>
  <dcterms:modified xsi:type="dcterms:W3CDTF">2023-12-04T16:19:29Z</dcterms:modified>
</cp:coreProperties>
</file>